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</p:sldMasterIdLst>
  <p:notesMasterIdLst>
    <p:notesMasterId r:id="rId37"/>
  </p:notesMasterIdLst>
  <p:sldIdLst>
    <p:sldId id="256" r:id="rId3"/>
    <p:sldId id="1510" r:id="rId4"/>
    <p:sldId id="677" r:id="rId5"/>
    <p:sldId id="1508" r:id="rId6"/>
    <p:sldId id="1509" r:id="rId7"/>
    <p:sldId id="257" r:id="rId8"/>
    <p:sldId id="258" r:id="rId9"/>
    <p:sldId id="259" r:id="rId10"/>
    <p:sldId id="262" r:id="rId11"/>
    <p:sldId id="260" r:id="rId12"/>
    <p:sldId id="261" r:id="rId13"/>
    <p:sldId id="276" r:id="rId14"/>
    <p:sldId id="296" r:id="rId15"/>
    <p:sldId id="662" r:id="rId16"/>
    <p:sldId id="664" r:id="rId17"/>
    <p:sldId id="675" r:id="rId18"/>
    <p:sldId id="671" r:id="rId19"/>
    <p:sldId id="1369" r:id="rId20"/>
    <p:sldId id="1507" r:id="rId21"/>
    <p:sldId id="298" r:id="rId22"/>
    <p:sldId id="263" r:id="rId23"/>
    <p:sldId id="273" r:id="rId24"/>
    <p:sldId id="295" r:id="rId25"/>
    <p:sldId id="674" r:id="rId26"/>
    <p:sldId id="299" r:id="rId27"/>
    <p:sldId id="265" r:id="rId28"/>
    <p:sldId id="300" r:id="rId29"/>
    <p:sldId id="673" r:id="rId30"/>
    <p:sldId id="676" r:id="rId31"/>
    <p:sldId id="278" r:id="rId32"/>
    <p:sldId id="269" r:id="rId33"/>
    <p:sldId id="283" r:id="rId34"/>
    <p:sldId id="267" r:id="rId35"/>
    <p:sldId id="264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7" roundtripDataSignature="AMtx7miXcZVjk5HuMb3WKZ1TPaSwxwpB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B9C392-D50B-4426-AD82-114112C84253}">
  <a:tblStyle styleId="{CFB9C392-D50B-4426-AD82-114112C842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b1a5a61a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b1a5a61a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6b1a5a61a7_2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Comprehension Vocabulary Literary Analysis GenreWord Analysis / Recognition</a:t>
            </a:r>
            <a:r>
              <a:rPr lang="en-US"/>
              <a:t>(fluency)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Research and Information Organization </a:t>
            </a:r>
            <a:r>
              <a:rPr lang="en-US"/>
              <a:t>(organization, planning) </a:t>
            </a:r>
            <a:r>
              <a:rPr lang="en-US" b="1"/>
              <a:t>Planning Drafting and Revising</a:t>
            </a:r>
            <a:r>
              <a:rPr lang="en-US"/>
              <a:t>(ideas, content, word choice) </a:t>
            </a:r>
            <a:r>
              <a:rPr lang="en-US" b="1"/>
              <a:t>Genre </a:t>
            </a:r>
            <a:r>
              <a:rPr lang="en-US"/>
              <a:t>(sentence fluency) </a:t>
            </a:r>
            <a:r>
              <a:rPr lang="en-US" b="1"/>
              <a:t>Audience and Purpose </a:t>
            </a:r>
            <a:r>
              <a:rPr lang="en-US"/>
              <a:t>(voice, style) </a:t>
            </a:r>
            <a:r>
              <a:rPr lang="en-US" b="1"/>
              <a:t>Publishing Language Structure </a:t>
            </a:r>
            <a:r>
              <a:rPr lang="en-US"/>
              <a:t>(grammar, linguistics, syntax, fluency) </a:t>
            </a:r>
            <a:r>
              <a:rPr lang="en-US" b="1"/>
              <a:t>Conventions / Editing</a:t>
            </a:r>
            <a:r>
              <a:rPr lang="en-US"/>
              <a:t>(punctuation, capitalization) </a:t>
            </a:r>
            <a:r>
              <a:rPr lang="en-US" b="1"/>
              <a:t>Word Analysis </a:t>
            </a:r>
            <a:r>
              <a:rPr lang="en-US"/>
              <a:t>(spelling, word families)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3616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Comprehension Vocabulary Literary Analysis GenreWord Analysis / Recognition</a:t>
            </a:r>
            <a:r>
              <a:rPr lang="en-US"/>
              <a:t>(fluency)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Research and Information Organization </a:t>
            </a:r>
            <a:r>
              <a:rPr lang="en-US"/>
              <a:t>(organization, planning) </a:t>
            </a:r>
            <a:r>
              <a:rPr lang="en-US" b="1"/>
              <a:t>Planning Drafting and Revising</a:t>
            </a:r>
            <a:r>
              <a:rPr lang="en-US"/>
              <a:t>(ideas, content, word choice) </a:t>
            </a:r>
            <a:r>
              <a:rPr lang="en-US" b="1"/>
              <a:t>Genre </a:t>
            </a:r>
            <a:r>
              <a:rPr lang="en-US"/>
              <a:t>(sentence fluency) </a:t>
            </a:r>
            <a:r>
              <a:rPr lang="en-US" b="1"/>
              <a:t>Audience and Purpose </a:t>
            </a:r>
            <a:r>
              <a:rPr lang="en-US"/>
              <a:t>(voice, style) </a:t>
            </a:r>
            <a:r>
              <a:rPr lang="en-US" b="1"/>
              <a:t>Publishing Language Structure </a:t>
            </a:r>
            <a:r>
              <a:rPr lang="en-US"/>
              <a:t>(grammar, linguistics, syntax, fluency) </a:t>
            </a:r>
            <a:r>
              <a:rPr lang="en-US" b="1"/>
              <a:t>Conventions / Editing</a:t>
            </a:r>
            <a:r>
              <a:rPr lang="en-US"/>
              <a:t>(punctuation, capitalization) </a:t>
            </a:r>
            <a:r>
              <a:rPr lang="en-US" b="1"/>
              <a:t>Word Analysis </a:t>
            </a:r>
            <a:r>
              <a:rPr lang="en-US"/>
              <a:t>(spelling, word families)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8634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13AC1-8497-574B-9278-6BED2AED8D65}" type="slidenum">
              <a:rPr lang="en-US">
                <a:latin typeface="Times" charset="0"/>
              </a:rPr>
              <a:pPr/>
              <a:t>18</a:t>
            </a:fld>
            <a:endParaRPr lang="en-US">
              <a:latin typeface="Times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947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b2a66c5c5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6b2a66c5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2180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RISC Overview Video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Comprehension Vocabulary Literary Analysis GenreWord Analysis / Recognition</a:t>
            </a:r>
            <a:r>
              <a:rPr lang="en-US"/>
              <a:t>(fluency)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Research and Information Organization </a:t>
            </a:r>
            <a:r>
              <a:rPr lang="en-US"/>
              <a:t>(organization, planning) </a:t>
            </a:r>
            <a:r>
              <a:rPr lang="en-US" b="1"/>
              <a:t>Planning Drafting and Revising</a:t>
            </a:r>
            <a:r>
              <a:rPr lang="en-US"/>
              <a:t>(ideas, content, word choice) </a:t>
            </a:r>
            <a:r>
              <a:rPr lang="en-US" b="1"/>
              <a:t>Genre </a:t>
            </a:r>
            <a:r>
              <a:rPr lang="en-US"/>
              <a:t>(sentence fluency) </a:t>
            </a:r>
            <a:r>
              <a:rPr lang="en-US" b="1"/>
              <a:t>Audience and Purpose </a:t>
            </a:r>
            <a:r>
              <a:rPr lang="en-US"/>
              <a:t>(voice, style) </a:t>
            </a:r>
            <a:r>
              <a:rPr lang="en-US" b="1"/>
              <a:t>Publishing Language Structure </a:t>
            </a:r>
            <a:r>
              <a:rPr lang="en-US"/>
              <a:t>(grammar, linguistics, syntax, fluency) </a:t>
            </a:r>
            <a:r>
              <a:rPr lang="en-US" b="1"/>
              <a:t>Conventions / Editing</a:t>
            </a:r>
            <a:r>
              <a:rPr lang="en-US"/>
              <a:t>(punctuation, capitalization) </a:t>
            </a:r>
            <a:r>
              <a:rPr lang="en-US" b="1"/>
              <a:t>Word Analysis </a:t>
            </a:r>
            <a:r>
              <a:rPr lang="en-US"/>
              <a:t>(spelling, word families)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562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b2a66c5c5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6b2a66c5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211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749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Comprehension Vocabulary Literary Analysis GenreWord Analysis / Recognition</a:t>
            </a:r>
            <a:r>
              <a:rPr lang="en-US"/>
              <a:t>(fluency)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Research and Information Organization </a:t>
            </a:r>
            <a:r>
              <a:rPr lang="en-US"/>
              <a:t>(organization, planning) </a:t>
            </a:r>
            <a:r>
              <a:rPr lang="en-US" b="1"/>
              <a:t>Planning Drafting and Revising</a:t>
            </a:r>
            <a:r>
              <a:rPr lang="en-US"/>
              <a:t>(ideas, content, word choice) </a:t>
            </a:r>
            <a:r>
              <a:rPr lang="en-US" b="1"/>
              <a:t>Genre </a:t>
            </a:r>
            <a:r>
              <a:rPr lang="en-US"/>
              <a:t>(sentence fluency) </a:t>
            </a:r>
            <a:r>
              <a:rPr lang="en-US" b="1"/>
              <a:t>Audience and Purpose </a:t>
            </a:r>
            <a:r>
              <a:rPr lang="en-US"/>
              <a:t>(voice, style) </a:t>
            </a:r>
            <a:r>
              <a:rPr lang="en-US" b="1"/>
              <a:t>Publishing Language Structure </a:t>
            </a:r>
            <a:r>
              <a:rPr lang="en-US"/>
              <a:t>(grammar, linguistics, syntax, fluency) </a:t>
            </a:r>
            <a:r>
              <a:rPr lang="en-US" b="1"/>
              <a:t>Conventions / Editing</a:t>
            </a:r>
            <a:r>
              <a:rPr lang="en-US"/>
              <a:t>(punctuation, capitalization) </a:t>
            </a:r>
            <a:r>
              <a:rPr lang="en-US" b="1"/>
              <a:t>Word Analysis </a:t>
            </a:r>
            <a:r>
              <a:rPr lang="en-US"/>
              <a:t>(spelling, word families)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8534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0032C-6C1C-A245-BD91-D3059F89C8AD}" type="slidenum">
              <a:rPr lang="en-US">
                <a:latin typeface="Times" charset="0"/>
              </a:rPr>
              <a:pPr/>
              <a:t>29</a:t>
            </a:fld>
            <a:endParaRPr lang="en-US" dirty="0">
              <a:latin typeface="Times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3400"/>
            <a:ext cx="501015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322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6" name="Google Shape;376;p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b1a5a61a7_2_465:notes"/>
          <p:cNvSpPr txBox="1">
            <a:spLocks noGrp="1"/>
          </p:cNvSpPr>
          <p:nvPr>
            <p:ph type="body" idx="1"/>
          </p:nvPr>
        </p:nvSpPr>
        <p:spPr>
          <a:xfrm>
            <a:off x="924674" y="4343400"/>
            <a:ext cx="5008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6b1a5a61a7_2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b1a5a61a7_2_569:notes"/>
          <p:cNvSpPr txBox="1">
            <a:spLocks noGrp="1"/>
          </p:cNvSpPr>
          <p:nvPr>
            <p:ph type="body" idx="1"/>
          </p:nvPr>
        </p:nvSpPr>
        <p:spPr>
          <a:xfrm>
            <a:off x="924674" y="4343400"/>
            <a:ext cx="5008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6b1a5a61a7_2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13AC1-8497-574B-9278-6BED2AED8D65}" type="slidenum">
              <a:rPr lang="en-US">
                <a:latin typeface="Times" charset="0"/>
              </a:rPr>
              <a:pPr/>
              <a:t>4</a:t>
            </a:fld>
            <a:endParaRPr lang="en-US">
              <a:latin typeface="Times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51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Comprehension Vocabulary Literary Analysis GenreWord Analysis / Recognition</a:t>
            </a:r>
            <a:r>
              <a:rPr lang="en-US"/>
              <a:t>(fluency)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Research and Information Organization </a:t>
            </a:r>
            <a:r>
              <a:rPr lang="en-US"/>
              <a:t>(organization, planning) </a:t>
            </a:r>
            <a:r>
              <a:rPr lang="en-US" b="1"/>
              <a:t>Planning Drafting and Revising</a:t>
            </a:r>
            <a:r>
              <a:rPr lang="en-US"/>
              <a:t>(ideas, content, word choice) </a:t>
            </a:r>
            <a:r>
              <a:rPr lang="en-US" b="1"/>
              <a:t>Genre </a:t>
            </a:r>
            <a:r>
              <a:rPr lang="en-US"/>
              <a:t>(sentence fluency) </a:t>
            </a:r>
            <a:r>
              <a:rPr lang="en-US" b="1"/>
              <a:t>Audience and Purpose </a:t>
            </a:r>
            <a:r>
              <a:rPr lang="en-US"/>
              <a:t>(voice, style) </a:t>
            </a:r>
            <a:r>
              <a:rPr lang="en-US" b="1"/>
              <a:t>Publishing Language Structure </a:t>
            </a:r>
            <a:r>
              <a:rPr lang="en-US"/>
              <a:t>(grammar, linguistics, syntax, fluency) </a:t>
            </a:r>
            <a:r>
              <a:rPr lang="en-US" b="1"/>
              <a:t>Conventions / Editing</a:t>
            </a:r>
            <a:r>
              <a:rPr lang="en-US"/>
              <a:t>(punctuation, capitalization) </a:t>
            </a:r>
            <a:r>
              <a:rPr lang="en-US" b="1"/>
              <a:t>Word Analysis </a:t>
            </a:r>
            <a:r>
              <a:rPr lang="en-US"/>
              <a:t>(spelling, word families)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b2a66c5c5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6b2a66c5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b2a66c5c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g6b2a66c5c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Comprehension Vocabulary Literary Analysis GenreWord Analysis / Recognition</a:t>
            </a:r>
            <a:r>
              <a:rPr lang="en-US"/>
              <a:t>(fluency)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Research and Information Organization </a:t>
            </a:r>
            <a:r>
              <a:rPr lang="en-US"/>
              <a:t>(organization, planning) </a:t>
            </a:r>
            <a:r>
              <a:rPr lang="en-US" b="1"/>
              <a:t>Planning Drafting and Revising</a:t>
            </a:r>
            <a:r>
              <a:rPr lang="en-US"/>
              <a:t>(ideas, content, word choice) </a:t>
            </a:r>
            <a:r>
              <a:rPr lang="en-US" b="1"/>
              <a:t>Genre </a:t>
            </a:r>
            <a:r>
              <a:rPr lang="en-US"/>
              <a:t>(sentence fluency) </a:t>
            </a:r>
            <a:r>
              <a:rPr lang="en-US" b="1"/>
              <a:t>Audience and Purpose </a:t>
            </a:r>
            <a:r>
              <a:rPr lang="en-US"/>
              <a:t>(voice, style) </a:t>
            </a:r>
            <a:r>
              <a:rPr lang="en-US" b="1"/>
              <a:t>Publishing Language Structure </a:t>
            </a:r>
            <a:r>
              <a:rPr lang="en-US"/>
              <a:t>(grammar, linguistics, syntax, fluency) </a:t>
            </a:r>
            <a:r>
              <a:rPr lang="en-US" b="1"/>
              <a:t>Conventions / Editing</a:t>
            </a:r>
            <a:r>
              <a:rPr lang="en-US"/>
              <a:t>(punctuation, capitalization) </a:t>
            </a:r>
            <a:r>
              <a:rPr lang="en-US" b="1"/>
              <a:t>Word Analysis </a:t>
            </a:r>
            <a:r>
              <a:rPr lang="en-US"/>
              <a:t>(spelling, word families)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Five Whys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b1a5a61a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b1a5a61a7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6b1a5a61a7_0_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b1a5a61a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b1a5a61a7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6b1a5a61a7_0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1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1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470B-667D-8148-955F-E82AA988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9ADDE-FE84-4449-9E43-1B961E9D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61578-B394-9642-AC55-794E1296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68BF-E8CC-A84C-8490-00E20E511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b1a5a61a7_2_72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6b1a5a61a7_2_72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6b1a5a61a7_2_72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b1a5a61a7_2_73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6b1a5a61a7_2_73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6b1a5a61a7_2_73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6b1a5a61a7_2_73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" name="Google Shape;15;p1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5587" cy="6859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6b1a5a61a7_2_647"/>
          <p:cNvSpPr/>
          <p:nvPr/>
        </p:nvSpPr>
        <p:spPr>
          <a:xfrm rot="-3179995">
            <a:off x="7777955" y="-15078"/>
            <a:ext cx="1162049" cy="2084387"/>
          </a:xfrm>
          <a:custGeom>
            <a:avLst/>
            <a:gdLst/>
            <a:ahLst/>
            <a:cxnLst/>
            <a:rect l="l" t="t" r="r" b="b"/>
            <a:pathLst>
              <a:path w="2903" h="3686" extrusionOk="0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" name="Google Shape;47;g6b1a5a61a7_2_64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6b1a5a61a7_2_64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g6b1a5a61a7_2_64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0" name="Google Shape;50;g6b1a5a61a7_2_64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1" name="Google Shape;51;g6b1a5a61a7_2_64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2" name="Google Shape;52;g6b1a5a61a7_2_647"/>
          <p:cNvSpPr/>
          <p:nvPr/>
        </p:nvSpPr>
        <p:spPr>
          <a:xfrm rot="-3179991">
            <a:off x="7865271" y="24605"/>
            <a:ext cx="1165225" cy="2097088"/>
          </a:xfrm>
          <a:custGeom>
            <a:avLst/>
            <a:gdLst/>
            <a:ahLst/>
            <a:cxnLst/>
            <a:rect l="l" t="t" r="r" b="b"/>
            <a:pathLst>
              <a:path w="2911" h="3703" extrusionOk="0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3" name="Google Shape;53;g6b1a5a61a7_2_647"/>
          <p:cNvSpPr/>
          <p:nvPr/>
        </p:nvSpPr>
        <p:spPr>
          <a:xfrm rot="-3180002">
            <a:off x="7831137" y="192087"/>
            <a:ext cx="1025524" cy="1571624"/>
          </a:xfrm>
          <a:custGeom>
            <a:avLst/>
            <a:gdLst/>
            <a:ahLst/>
            <a:cxnLst/>
            <a:rect l="l" t="t" r="r" b="b"/>
            <a:pathLst>
              <a:path w="2561" h="2777" extrusionOk="0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54" name="Google Shape;54;g6b1a5a61a7_2_647"/>
          <p:cNvGrpSpPr/>
          <p:nvPr/>
        </p:nvGrpSpPr>
        <p:grpSpPr>
          <a:xfrm>
            <a:off x="7937" y="5540375"/>
            <a:ext cx="1783556" cy="1246187"/>
            <a:chOff x="5" y="3490"/>
            <a:chExt cx="1124" cy="785"/>
          </a:xfrm>
        </p:grpSpPr>
        <p:sp>
          <p:nvSpPr>
            <p:cNvPr id="55" name="Google Shape;55;g6b1a5a61a7_2_647"/>
            <p:cNvSpPr/>
            <p:nvPr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/>
              <a:rect l="l" t="t" r="r" b="b"/>
              <a:pathLst>
                <a:path w="2177" h="1298" extrusionOk="0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6" name="Google Shape;56;g6b1a5a61a7_2_647"/>
            <p:cNvSpPr/>
            <p:nvPr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/>
              <a:rect l="l" t="t" r="r" b="b"/>
              <a:pathLst>
                <a:path w="143" h="258" extrusionOk="0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7" name="Google Shape;57;g6b1a5a61a7_2_647"/>
            <p:cNvSpPr/>
            <p:nvPr/>
          </p:nvSpPr>
          <p:spPr>
            <a:xfrm>
              <a:off x="20" y="3774"/>
              <a:ext cx="793" cy="410"/>
            </a:xfrm>
            <a:custGeom>
              <a:avLst/>
              <a:gdLst/>
              <a:ahLst/>
              <a:cxnLst/>
              <a:rect l="l" t="t" r="r" b="b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8" name="Google Shape;58;g6b1a5a61a7_2_647"/>
            <p:cNvSpPr/>
            <p:nvPr/>
          </p:nvSpPr>
          <p:spPr>
            <a:xfrm>
              <a:off x="129" y="3808"/>
              <a:ext cx="525" cy="373"/>
            </a:xfrm>
            <a:custGeom>
              <a:avLst/>
              <a:gdLst/>
              <a:ahLst/>
              <a:cxnLst/>
              <a:rect l="l" t="t" r="r" b="b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9" name="Google Shape;59;g6b1a5a61a7_2_647"/>
            <p:cNvSpPr/>
            <p:nvPr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/>
              <a:rect l="l" t="t" r="r" b="b"/>
              <a:pathLst>
                <a:path w="272" h="241" extrusionOk="0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0" name="Google Shape;60;g6b1a5a61a7_2_647"/>
            <p:cNvSpPr/>
            <p:nvPr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/>
              <a:rect l="l" t="t" r="r" b="b"/>
              <a:pathLst>
                <a:path w="152" h="224" extrusionOk="0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1" name="Google Shape;61;g6b1a5a61a7_2_647"/>
            <p:cNvSpPr/>
            <p:nvPr/>
          </p:nvSpPr>
          <p:spPr>
            <a:xfrm>
              <a:off x="504" y="3607"/>
              <a:ext cx="193" cy="384"/>
            </a:xfrm>
            <a:custGeom>
              <a:avLst/>
              <a:gdLst/>
              <a:ahLst/>
              <a:cxnLst/>
              <a:rect l="l" t="t" r="r" b="b"/>
              <a:pathLst>
                <a:path w="386" h="764" extrusionOk="0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2" name="Google Shape;62;g6b1a5a61a7_2_647"/>
            <p:cNvSpPr/>
            <p:nvPr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/>
              <a:rect l="l" t="t" r="r" b="b"/>
              <a:pathLst>
                <a:path w="728" h="348" extrusionOk="0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3" name="Google Shape;63;g6b1a5a61a7_2_647"/>
            <p:cNvSpPr/>
            <p:nvPr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/>
              <a:rect l="l" t="t" r="r" b="b"/>
              <a:pathLst>
                <a:path w="312" h="135" extrusionOk="0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64" name="Google Shape;64;g6b1a5a61a7_2_647"/>
            <p:cNvGrpSpPr/>
            <p:nvPr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5" name="Google Shape;65;g6b1a5a61a7_2_647"/>
              <p:cNvGrpSpPr/>
              <p:nvPr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6" name="Google Shape;66;g6b1a5a61a7_2_647"/>
                <p:cNvSpPr/>
                <p:nvPr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175" extrusionOk="0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67" name="Google Shape;67;g6b1a5a61a7_2_647"/>
                <p:cNvSpPr/>
                <p:nvPr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266" extrusionOk="0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68" name="Google Shape;68;g6b1a5a61a7_2_647"/>
                <p:cNvSpPr/>
                <p:nvPr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234" extrusionOk="0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  <p:sp>
            <p:nvSpPr>
              <p:cNvPr id="69" name="Google Shape;69;g6b1a5a61a7_2_647"/>
              <p:cNvSpPr/>
              <p:nvPr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0" name="Google Shape;70;g6b1a5a61a7_2_647"/>
              <p:cNvSpPr/>
              <p:nvPr/>
            </p:nvSpPr>
            <p:spPr>
              <a:xfrm>
                <a:off x="260" y="3886"/>
                <a:ext cx="245" cy="14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1" name="Google Shape;71;g6b1a5a61a7_2_647"/>
              <p:cNvSpPr/>
              <p:nvPr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478" extrusionOk="0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grpSp>
            <p:nvGrpSpPr>
              <p:cNvPr id="72" name="Google Shape;72;g6b1a5a61a7_2_647"/>
              <p:cNvGrpSpPr/>
              <p:nvPr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3" name="Google Shape;73;g6b1a5a61a7_2_647"/>
                <p:cNvSpPr/>
                <p:nvPr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73" extrusionOk="0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4" name="Google Shape;74;g6b1a5a61a7_2_647"/>
                <p:cNvSpPr/>
                <p:nvPr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880" extrusionOk="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5" name="Google Shape;75;g6b1a5a61a7_2_647"/>
                <p:cNvSpPr/>
                <p:nvPr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335" extrusionOk="0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6" name="Google Shape;76;g6b1a5a61a7_2_647"/>
                <p:cNvSpPr/>
                <p:nvPr/>
              </p:nvSpPr>
              <p:spPr>
                <a:xfrm>
                  <a:off x="449" y="3490"/>
                  <a:ext cx="323" cy="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1188" extrusionOk="0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7" name="Google Shape;77;g6b1a5a61a7_2_647"/>
                <p:cNvSpPr/>
                <p:nvPr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504" extrusionOk="0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8" name="Google Shape;78;g6b1a5a61a7_2_647"/>
                <p:cNvSpPr/>
                <p:nvPr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69" extrusionOk="0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9" name="Google Shape;79;g6b1a5a61a7_2_647"/>
                <p:cNvSpPr/>
                <p:nvPr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424" extrusionOk="0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80" name="Google Shape;80;g6b1a5a61a7_2_647"/>
                <p:cNvSpPr/>
                <p:nvPr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173" extrusionOk="0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</p:grpSp>
      </p:grpSp>
      <p:grpSp>
        <p:nvGrpSpPr>
          <p:cNvPr id="81" name="Google Shape;81;g6b1a5a61a7_2_647"/>
          <p:cNvGrpSpPr/>
          <p:nvPr/>
        </p:nvGrpSpPr>
        <p:grpSpPr>
          <a:xfrm>
            <a:off x="8681117" y="2116137"/>
            <a:ext cx="385095" cy="4311452"/>
            <a:chOff x="5468" y="1333"/>
            <a:chExt cx="243" cy="2716"/>
          </a:xfrm>
        </p:grpSpPr>
        <p:sp>
          <p:nvSpPr>
            <p:cNvPr id="82" name="Google Shape;82;g6b1a5a61a7_2_647"/>
            <p:cNvSpPr/>
            <p:nvPr/>
          </p:nvSpPr>
          <p:spPr>
            <a:xfrm flipH="1">
              <a:off x="5468" y="2620"/>
              <a:ext cx="205" cy="1429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3" name="Google Shape;83;g6b1a5a61a7_2_647"/>
            <p:cNvSpPr/>
            <p:nvPr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84" name="Google Shape;84;g6b1a5a61a7_2_647"/>
          <p:cNvGrpSpPr/>
          <p:nvPr/>
        </p:nvGrpSpPr>
        <p:grpSpPr>
          <a:xfrm>
            <a:off x="7171103" y="-91528"/>
            <a:ext cx="2434118" cy="2253746"/>
            <a:chOff x="4517" y="-58"/>
            <a:chExt cx="1533" cy="1420"/>
          </a:xfrm>
        </p:grpSpPr>
        <p:grpSp>
          <p:nvGrpSpPr>
            <p:cNvPr id="85" name="Google Shape;85;g6b1a5a61a7_2_647"/>
            <p:cNvGrpSpPr/>
            <p:nvPr/>
          </p:nvGrpSpPr>
          <p:grpSpPr>
            <a:xfrm>
              <a:off x="4517" y="-58"/>
              <a:ext cx="1533" cy="1420"/>
              <a:chOff x="4517" y="-58"/>
              <a:chExt cx="1533" cy="1420"/>
            </a:xfrm>
          </p:grpSpPr>
          <p:sp>
            <p:nvSpPr>
              <p:cNvPr id="86" name="Google Shape;86;g6b1a5a61a7_2_647"/>
              <p:cNvSpPr/>
              <p:nvPr/>
            </p:nvSpPr>
            <p:spPr>
              <a:xfrm rot="-3181026">
                <a:off x="5430" y="1086"/>
                <a:ext cx="62" cy="28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6" extrusionOk="0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grpSp>
            <p:nvGrpSpPr>
              <p:cNvPr id="87" name="Google Shape;87;g6b1a5a61a7_2_647"/>
              <p:cNvGrpSpPr/>
              <p:nvPr/>
            </p:nvGrpSpPr>
            <p:grpSpPr>
              <a:xfrm>
                <a:off x="4517" y="-58"/>
                <a:ext cx="1533" cy="1420"/>
                <a:chOff x="4517" y="-58"/>
                <a:chExt cx="1533" cy="1420"/>
              </a:xfrm>
            </p:grpSpPr>
            <p:sp>
              <p:nvSpPr>
                <p:cNvPr id="88" name="Google Shape;88;g6b1a5a61a7_2_647"/>
                <p:cNvSpPr/>
                <p:nvPr/>
              </p:nvSpPr>
              <p:spPr>
                <a:xfrm rot="-3181026">
                  <a:off x="4966" y="71"/>
                  <a:ext cx="153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49" extrusionOk="0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89" name="Google Shape;89;g6b1a5a61a7_2_647"/>
                <p:cNvSpPr/>
                <p:nvPr/>
              </p:nvSpPr>
              <p:spPr>
                <a:xfrm rot="-3181026">
                  <a:off x="5048" y="331"/>
                  <a:ext cx="270" cy="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230" extrusionOk="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90" name="Google Shape;90;g6b1a5a61a7_2_647"/>
                <p:cNvSpPr/>
                <p:nvPr/>
              </p:nvSpPr>
              <p:spPr>
                <a:xfrm rot="-3181026">
                  <a:off x="4858" y="180"/>
                  <a:ext cx="508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2521" extrusionOk="0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91" name="Google Shape;91;g6b1a5a61a7_2_647"/>
                <p:cNvSpPr/>
                <p:nvPr/>
              </p:nvSpPr>
              <p:spPr>
                <a:xfrm rot="-3181026">
                  <a:off x="4903" y="-21"/>
                  <a:ext cx="762" cy="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3771" extrusionOk="0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92" name="Google Shape;92;g6b1a5a61a7_2_647"/>
                <p:cNvSpPr/>
                <p:nvPr/>
              </p:nvSpPr>
              <p:spPr>
                <a:xfrm rot="-3187806">
                  <a:off x="5297" y="896"/>
                  <a:ext cx="168" cy="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42" extrusionOk="0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93" name="Google Shape;93;g6b1a5a61a7_2_647"/>
                <p:cNvSpPr/>
                <p:nvPr/>
              </p:nvSpPr>
              <p:spPr>
                <a:xfrm rot="-3181026">
                  <a:off x="5253" y="805"/>
                  <a:ext cx="182" cy="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403" extrusionOk="0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94" name="Google Shape;94;g6b1a5a61a7_2_647"/>
                <p:cNvSpPr/>
                <p:nvPr/>
              </p:nvSpPr>
              <p:spPr>
                <a:xfrm rot="-3181026">
                  <a:off x="4985" y="210"/>
                  <a:ext cx="182" cy="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 h="411" extrusionOk="0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95" name="Google Shape;95;g6b1a5a61a7_2_647"/>
                <p:cNvSpPr/>
                <p:nvPr/>
              </p:nvSpPr>
              <p:spPr>
                <a:xfrm rot="-3181026">
                  <a:off x="4948" y="141"/>
                  <a:ext cx="180" cy="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386" extrusionOk="0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</p:grpSp>
        <p:cxnSp>
          <p:nvCxnSpPr>
            <p:cNvPr id="96" name="Google Shape;96;g6b1a5a61a7_2_647"/>
            <p:cNvCxnSpPr/>
            <p:nvPr/>
          </p:nvCxnSpPr>
          <p:spPr>
            <a:xfrm>
              <a:off x="4870" y="84"/>
              <a:ext cx="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>
            <a:spLocks noGrp="1"/>
          </p:cNvSpPr>
          <p:nvPr>
            <p:ph type="ctrTitle"/>
          </p:nvPr>
        </p:nvSpPr>
        <p:spPr>
          <a:xfrm>
            <a:off x="228600" y="2209800"/>
            <a:ext cx="8534400" cy="2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b="1" i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Leading Incremental and Transformation Change</a:t>
            </a:r>
            <a:r>
              <a:rPr lang="en-US" sz="4000" b="1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br>
              <a:rPr lang="en-US" sz="4000" b="1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KWL</a:t>
            </a:r>
            <a:r>
              <a:rPr lang="en-US" sz="4400" b="1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7200" b="1" i="0" u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5400" b="1" i="0" u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8E421B7-40F0-164F-9EB1-DAD45915003C}"/>
              </a:ext>
            </a:extLst>
          </p:cNvPr>
          <p:cNvSpPr txBox="1">
            <a:spLocks noChangeArrowheads="1"/>
          </p:cNvSpPr>
          <p:nvPr/>
        </p:nvSpPr>
        <p:spPr>
          <a:xfrm>
            <a:off x="6756400" y="5925343"/>
            <a:ext cx="2209800" cy="79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80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6b1a5a61a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175" y="91175"/>
            <a:ext cx="4716225" cy="66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CA10F0-B1E6-B74A-8758-1BAAE3BEC8EF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6b1a5a61a7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9253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09E1B12-9B9C-694A-B869-A652546C0FF0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g6b1a5a61a7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850" y="191850"/>
            <a:ext cx="4839850" cy="65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136D91C-7FA0-FF4A-A52B-7A393FEE417A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948975" y="1022075"/>
            <a:ext cx="7696200" cy="417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3 levels of change? </a:t>
            </a:r>
            <a:endParaRPr sz="30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your values that will drive the change? </a:t>
            </a:r>
            <a:endParaRPr sz="30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the key characteristics of traditional leadership? </a:t>
            </a:r>
            <a:endParaRPr sz="3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the key characteristics of 2nd order change leadership? </a:t>
            </a:r>
            <a:endParaRPr sz="3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your first steps?</a:t>
            </a:r>
            <a:endParaRPr sz="3000"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C11D8D-46E9-EF4F-975D-75474C59E0BA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71598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>
            <a:extLst>
              <a:ext uri="{FF2B5EF4-FFF2-40B4-BE49-F238E27FC236}">
                <a16:creationId xmlns:a16="http://schemas.microsoft.com/office/drawing/2014/main" id="{60D6D164-67B4-0F4E-9995-3AA5CEDAA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7100" y="1333500"/>
            <a:ext cx="7327900" cy="411480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US" altLang="en-US" sz="3400" b="1" i="1" dirty="0"/>
              <a:t> ”I believe every child has an unique destiny and our jobs is to provide all the conditions to help them find their purpose and path in life”</a:t>
            </a:r>
            <a:endParaRPr lang="en-US" altLang="en-US" sz="34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7CADB6-98A4-0F4A-B85B-6DC8E3BA4C0A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376900401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>
            <a:extLst>
              <a:ext uri="{FF2B5EF4-FFF2-40B4-BE49-F238E27FC236}">
                <a16:creationId xmlns:a16="http://schemas.microsoft.com/office/drawing/2014/main" id="{8E52070C-41B7-584F-8E08-A5520E60B9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2971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400" b="1" i="1" dirty="0"/>
              <a:t> I believe every child learns at a different rate and need to show proficiency to move forward </a:t>
            </a:r>
          </a:p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400" b="1" i="1" dirty="0"/>
              <a:t>I believe every child needs to be deeply engaged in their learning </a:t>
            </a:r>
          </a:p>
          <a:p>
            <a:pPr eaLnBrk="1" fontAlgn="auto" hangingPunct="1">
              <a:lnSpc>
                <a:spcPct val="320000"/>
              </a:lnSpc>
              <a:spcAft>
                <a:spcPts val="0"/>
              </a:spcAft>
              <a:defRPr/>
            </a:pPr>
            <a:endParaRPr lang="en-US" altLang="en-US" sz="2000" dirty="0"/>
          </a:p>
        </p:txBody>
      </p:sp>
      <p:sp>
        <p:nvSpPr>
          <p:cNvPr id="63490" name="Rectangle 4">
            <a:extLst>
              <a:ext uri="{FF2B5EF4-FFF2-40B4-BE49-F238E27FC236}">
                <a16:creationId xmlns:a16="http://schemas.microsoft.com/office/drawing/2014/main" id="{2F7069D1-C2D7-314E-A765-68F97BBE5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/>
              <a:t>Richard DeLorenzo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/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158625935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>
            <a:extLst>
              <a:ext uri="{FF2B5EF4-FFF2-40B4-BE49-F238E27FC236}">
                <a16:creationId xmlns:a16="http://schemas.microsoft.com/office/drawing/2014/main" id="{3DAF85BC-D136-964E-91D4-84F92C2D2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9248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3100" b="1" i="1" dirty="0"/>
              <a:t>I believe learning needs to be transparent and available 24/7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3100" b="1" i="1" dirty="0"/>
              <a:t>I believe that every child learns differently and when ready can control their trajectory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64514" name="Rectangle 4">
            <a:extLst>
              <a:ext uri="{FF2B5EF4-FFF2-40B4-BE49-F238E27FC236}">
                <a16:creationId xmlns:a16="http://schemas.microsoft.com/office/drawing/2014/main" id="{5F3D16D9-811D-7840-A4F5-999C97901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/>
              <a:t>Richard DeLorenzo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/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325977063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2;p3">
            <a:extLst>
              <a:ext uri="{FF2B5EF4-FFF2-40B4-BE49-F238E27FC236}">
                <a16:creationId xmlns:a16="http://schemas.microsoft.com/office/drawing/2014/main" id="{60ECCEC5-A0AD-EF42-859F-47F0749F4489}"/>
              </a:ext>
            </a:extLst>
          </p:cNvPr>
          <p:cNvSpPr txBox="1">
            <a:spLocks/>
          </p:cNvSpPr>
          <p:nvPr/>
        </p:nvSpPr>
        <p:spPr>
          <a:xfrm>
            <a:off x="948975" y="1022075"/>
            <a:ext cx="7696200" cy="417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3 levels of change? </a:t>
            </a:r>
          </a:p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your values that will drive the change? </a:t>
            </a:r>
          </a:p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key characteristics of traditional leadership? </a:t>
            </a:r>
          </a:p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the key characteristics of 2nd order change leadership? </a:t>
            </a:r>
          </a:p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your first steps?</a:t>
            </a:r>
            <a:endParaRPr lang="en-US" sz="3000" dirty="0"/>
          </a:p>
          <a:p>
            <a:pPr marL="342900" indent="-139700">
              <a:spcBef>
                <a:spcPts val="640"/>
              </a:spcBef>
              <a:buSzPts val="3200"/>
              <a:buFont typeface="Arial"/>
              <a:buNone/>
            </a:pP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6D7481-F4FC-D44B-B9CD-103455CA0183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56576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534400" cy="18288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 Activity</a:t>
            </a:r>
            <a:br>
              <a:rPr kumimoji="1" lang="en-US" b="1" dirty="0"/>
            </a:br>
            <a:r>
              <a:rPr kumimoji="1" lang="en-US" sz="3600" b="1" dirty="0"/>
              <a:t>A tool that allows people to network with others </a:t>
            </a:r>
            <a:endParaRPr kumimoji="1" lang="en-US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4267200" cy="4038600"/>
          </a:xfrm>
        </p:spPr>
        <p:txBody>
          <a:bodyPr/>
          <a:lstStyle/>
          <a:p>
            <a:pPr eaLnBrk="1" hangingPunct="1"/>
            <a:r>
              <a:rPr lang="en-US"/>
              <a:t>Draw a </a:t>
            </a:r>
            <a:r>
              <a:rPr lang="en-US" b="1"/>
              <a:t>clock </a:t>
            </a:r>
            <a:r>
              <a:rPr lang="en-US"/>
              <a:t>on a sheet of paper </a:t>
            </a:r>
          </a:p>
          <a:p>
            <a:pPr eaLnBrk="1" hangingPunct="1"/>
            <a:r>
              <a:rPr lang="en-US"/>
              <a:t>Label </a:t>
            </a:r>
            <a:r>
              <a:rPr lang="en-US" b="1"/>
              <a:t>1-12 </a:t>
            </a:r>
            <a:r>
              <a:rPr lang="en-US"/>
              <a:t>o’clock</a:t>
            </a:r>
          </a:p>
          <a:p>
            <a:pPr eaLnBrk="1" hangingPunct="1"/>
            <a:r>
              <a:rPr lang="en-US"/>
              <a:t>Set up appointments with your colleagues</a:t>
            </a:r>
          </a:p>
          <a:p>
            <a:pPr eaLnBrk="1" hangingPunct="1"/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50180" name="Picture 4" descr="clip_art_alarm_cloc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27263"/>
            <a:ext cx="30480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&#10;pliers.jpg                                                     001BF199BSSDiHD                        C41AAAD4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73700"/>
            <a:ext cx="5461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72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Kids lin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5295900"/>
            <a:ext cx="3149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Kids lin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2578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0" descr="Kids lin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2578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ip_art_alarm_cloc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112" y="1853609"/>
            <a:ext cx="1447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91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9F8E-24F5-40A0-877B-23DA2200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Please share your thoughts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28A4-5F30-45E4-A4E4-0B3BD4B5C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Link is here: bit.ly/2DnOjNU</a:t>
            </a:r>
          </a:p>
        </p:txBody>
      </p:sp>
    </p:spTree>
    <p:extLst>
      <p:ext uri="{BB962C8B-B14F-4D97-AF65-F5344CB8AC3E}">
        <p14:creationId xmlns:p14="http://schemas.microsoft.com/office/powerpoint/2010/main" val="2271053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b2a66c5c5_0_13"/>
          <p:cNvSpPr txBox="1">
            <a:spLocks noGrp="1"/>
          </p:cNvSpPr>
          <p:nvPr>
            <p:ph type="ctrTitle"/>
          </p:nvPr>
        </p:nvSpPr>
        <p:spPr>
          <a:xfrm>
            <a:off x="1066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3600" dirty="0"/>
              <a:t>What are your strengths and challenges in incremental change?</a:t>
            </a:r>
            <a:endParaRPr sz="2800" dirty="0"/>
          </a:p>
        </p:txBody>
      </p:sp>
      <p:sp>
        <p:nvSpPr>
          <p:cNvPr id="158" name="Google Shape;158;g6b2a66c5c5_0_13"/>
          <p:cNvSpPr txBox="1"/>
          <p:nvPr/>
        </p:nvSpPr>
        <p:spPr>
          <a:xfrm>
            <a:off x="152400" y="2155413"/>
            <a:ext cx="8686800" cy="72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----THINK - PAIR- SHARE----</a:t>
            </a:r>
            <a:endParaRPr sz="1100" dirty="0"/>
          </a:p>
        </p:txBody>
      </p:sp>
      <p:sp>
        <p:nvSpPr>
          <p:cNvPr id="159" name="Google Shape;159;g6b2a66c5c5_0_13"/>
          <p:cNvSpPr txBox="1"/>
          <p:nvPr/>
        </p:nvSpPr>
        <p:spPr>
          <a:xfrm>
            <a:off x="685800" y="2731343"/>
            <a:ext cx="81534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THINK-</a:t>
            </a:r>
            <a:r>
              <a:rPr lang="en-US" sz="32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On your own,  consider the          			question silently.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PAIR</a:t>
            </a:r>
            <a:r>
              <a:rPr lang="en-US" sz="32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 sz="32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Turn to a partner,  each of you explain 		your thoughts.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"/>
              <a:buNone/>
            </a:pPr>
            <a:r>
              <a:rPr lang="en-US" sz="3200" b="1" i="0" u="none" dirty="0">
                <a:solidFill>
                  <a:srgbClr val="800000"/>
                </a:solidFill>
                <a:latin typeface="Times"/>
                <a:ea typeface="Times"/>
                <a:cs typeface="Times"/>
                <a:sym typeface="Times"/>
              </a:rPr>
              <a:t>SHARE-</a:t>
            </a:r>
            <a:r>
              <a:rPr lang="en-US" sz="32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Volunteer to share out with the group.</a:t>
            </a:r>
            <a:endParaRPr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077FEA-E367-854C-8A15-8BEB53996E9D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149555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863600" y="843757"/>
            <a:ext cx="828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Leadership for incremental change</a:t>
            </a:r>
            <a:endParaRPr dirty="0"/>
          </a:p>
        </p:txBody>
      </p:sp>
      <p:sp>
        <p:nvSpPr>
          <p:cNvPr id="203" name="Google Shape;203;p7"/>
          <p:cNvSpPr txBox="1">
            <a:spLocks noGrp="1"/>
          </p:cNvSpPr>
          <p:nvPr>
            <p:ph type="body" idx="1"/>
          </p:nvPr>
        </p:nvSpPr>
        <p:spPr>
          <a:xfrm>
            <a:off x="952500" y="1986757"/>
            <a:ext cx="78613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Emphasize relationships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strong lines of communication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an advocate for the school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resources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visibility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teachers from distractions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rgbClr val="FF0000"/>
                </a:solidFill>
                <a:sym typeface="Arial"/>
              </a:rPr>
              <a:t>Create culture of collaboration</a:t>
            </a:r>
            <a:endParaRPr sz="2600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for and celebrate successes</a:t>
            </a:r>
            <a:endParaRPr sz="2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A34239D-8332-2D40-BF01-61A722F46560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/>
          <p:nvPr/>
        </p:nvSpPr>
        <p:spPr>
          <a:xfrm>
            <a:off x="1527934" y="3873500"/>
            <a:ext cx="2610650" cy="1752600"/>
          </a:xfrm>
          <a:prstGeom prst="ellipse">
            <a:avLst/>
          </a:prstGeom>
          <a:solidFill>
            <a:srgbClr val="00E095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Scanning &amp;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Storytelling</a:t>
            </a:r>
            <a:endParaRPr dirty="0"/>
          </a:p>
        </p:txBody>
      </p:sp>
      <p:sp>
        <p:nvSpPr>
          <p:cNvPr id="329" name="Google Shape;329;p42"/>
          <p:cNvSpPr txBox="1">
            <a:spLocks noGrp="1"/>
          </p:cNvSpPr>
          <p:nvPr>
            <p:ph type="title"/>
          </p:nvPr>
        </p:nvSpPr>
        <p:spPr>
          <a:xfrm>
            <a:off x="279400" y="252896"/>
            <a:ext cx="8686800" cy="96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lang="en-US" sz="3400" b="0" i="0" u="none" dirty="0">
                <a:solidFill>
                  <a:schemeClr val="dk2"/>
                </a:solidFill>
                <a:latin typeface="+mn-lt"/>
                <a:ea typeface="Times"/>
                <a:cs typeface="Times"/>
                <a:sym typeface="Times"/>
              </a:rPr>
              <a:t>Continuum of Collegiality</a:t>
            </a:r>
            <a:r>
              <a:rPr lang="en-US" sz="3400" dirty="0">
                <a:latin typeface="+mn-lt"/>
                <a:ea typeface="Times"/>
                <a:cs typeface="Times"/>
                <a:sym typeface="Times"/>
              </a:rPr>
              <a:t> </a:t>
            </a:r>
            <a:br>
              <a:rPr lang="en-US" sz="3400" dirty="0">
                <a:latin typeface="+mn-lt"/>
                <a:ea typeface="Times"/>
                <a:cs typeface="Times"/>
                <a:sym typeface="Times"/>
              </a:rPr>
            </a:br>
            <a:r>
              <a:rPr lang="en-US" sz="1800" dirty="0">
                <a:latin typeface="+mn-lt"/>
                <a:ea typeface="Times"/>
                <a:cs typeface="Times"/>
                <a:sym typeface="Times"/>
              </a:rPr>
              <a:t>(d</a:t>
            </a:r>
            <a:r>
              <a:rPr lang="en-US" sz="1800" b="0" i="0" u="none" dirty="0">
                <a:solidFill>
                  <a:schemeClr val="dk2"/>
                </a:solidFill>
                <a:latin typeface="+mn-lt"/>
                <a:ea typeface="Times"/>
                <a:cs typeface="Times"/>
                <a:sym typeface="Times"/>
              </a:rPr>
              <a:t>erived from Judith Warren-Little)</a:t>
            </a:r>
            <a:endParaRPr sz="1800" dirty="0">
              <a:latin typeface="+mn-lt"/>
            </a:endParaRPr>
          </a:p>
        </p:txBody>
      </p:sp>
      <p:cxnSp>
        <p:nvCxnSpPr>
          <p:cNvPr id="330" name="Google Shape;330;p42"/>
          <p:cNvCxnSpPr/>
          <p:nvPr/>
        </p:nvCxnSpPr>
        <p:spPr>
          <a:xfrm>
            <a:off x="330200" y="3416300"/>
            <a:ext cx="7696200" cy="0"/>
          </a:xfrm>
          <a:prstGeom prst="straightConnector1">
            <a:avLst/>
          </a:prstGeom>
          <a:noFill/>
          <a:ln w="76200" cap="sq" cmpd="sng">
            <a:solidFill>
              <a:schemeClr val="dk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cxnSp>
        <p:nvCxnSpPr>
          <p:cNvPr id="331" name="Google Shape;331;p42"/>
          <p:cNvCxnSpPr/>
          <p:nvPr/>
        </p:nvCxnSpPr>
        <p:spPr>
          <a:xfrm>
            <a:off x="3987800" y="3111500"/>
            <a:ext cx="0" cy="68580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2" name="Google Shape;332;p42"/>
          <p:cNvCxnSpPr/>
          <p:nvPr/>
        </p:nvCxnSpPr>
        <p:spPr>
          <a:xfrm>
            <a:off x="2997200" y="3111500"/>
            <a:ext cx="0" cy="68580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3" name="Google Shape;333;p42"/>
          <p:cNvCxnSpPr/>
          <p:nvPr/>
        </p:nvCxnSpPr>
        <p:spPr>
          <a:xfrm>
            <a:off x="4978400" y="3111500"/>
            <a:ext cx="0" cy="68580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4" name="Google Shape;334;p42"/>
          <p:cNvCxnSpPr/>
          <p:nvPr/>
        </p:nvCxnSpPr>
        <p:spPr>
          <a:xfrm>
            <a:off x="2006600" y="3111500"/>
            <a:ext cx="0" cy="68580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5" name="Google Shape;335;p42"/>
          <p:cNvCxnSpPr/>
          <p:nvPr/>
        </p:nvCxnSpPr>
        <p:spPr>
          <a:xfrm>
            <a:off x="6045200" y="3111500"/>
            <a:ext cx="0" cy="68580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6" name="Google Shape;336;p42"/>
          <p:cNvCxnSpPr/>
          <p:nvPr/>
        </p:nvCxnSpPr>
        <p:spPr>
          <a:xfrm>
            <a:off x="1016000" y="3111500"/>
            <a:ext cx="0" cy="68580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7" name="Google Shape;337;p42"/>
          <p:cNvCxnSpPr/>
          <p:nvPr/>
        </p:nvCxnSpPr>
        <p:spPr>
          <a:xfrm>
            <a:off x="7188200" y="3111500"/>
            <a:ext cx="0" cy="685800"/>
          </a:xfrm>
          <a:prstGeom prst="straightConnector1">
            <a:avLst/>
          </a:prstGeom>
          <a:noFill/>
          <a:ln w="28575" cap="sq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8" name="Google Shape;338;p42"/>
          <p:cNvSpPr txBox="1"/>
          <p:nvPr/>
        </p:nvSpPr>
        <p:spPr>
          <a:xfrm rot="-5340000">
            <a:off x="-203200" y="4098925"/>
            <a:ext cx="2282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Undermines collegiality</a:t>
            </a:r>
            <a:endParaRPr dirty="0"/>
          </a:p>
        </p:txBody>
      </p:sp>
      <p:sp>
        <p:nvSpPr>
          <p:cNvPr id="339" name="Google Shape;339;p42"/>
          <p:cNvSpPr txBox="1"/>
          <p:nvPr/>
        </p:nvSpPr>
        <p:spPr>
          <a:xfrm rot="-5340000">
            <a:off x="442153" y="1757638"/>
            <a:ext cx="22828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“Ostrich”</a:t>
            </a:r>
            <a:endParaRPr dirty="0"/>
          </a:p>
        </p:txBody>
      </p:sp>
      <p:sp>
        <p:nvSpPr>
          <p:cNvPr id="340" name="Google Shape;340;p42"/>
          <p:cNvSpPr txBox="1"/>
          <p:nvPr/>
        </p:nvSpPr>
        <p:spPr>
          <a:xfrm rot="-5340000">
            <a:off x="3883025" y="4587875"/>
            <a:ext cx="22828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 </a:t>
            </a:r>
            <a:endParaRPr/>
          </a:p>
        </p:txBody>
      </p:sp>
      <p:sp>
        <p:nvSpPr>
          <p:cNvPr id="341" name="Google Shape;341;p42"/>
          <p:cNvSpPr txBox="1"/>
          <p:nvPr/>
        </p:nvSpPr>
        <p:spPr>
          <a:xfrm rot="-5340000">
            <a:off x="6299278" y="4238380"/>
            <a:ext cx="193316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Leadership Role in collegiality</a:t>
            </a:r>
            <a:endParaRPr dirty="0"/>
          </a:p>
        </p:txBody>
      </p:sp>
      <p:cxnSp>
        <p:nvCxnSpPr>
          <p:cNvPr id="342" name="Google Shape;342;p42"/>
          <p:cNvCxnSpPr/>
          <p:nvPr/>
        </p:nvCxnSpPr>
        <p:spPr>
          <a:xfrm rot="10800000" flipH="1">
            <a:off x="5740400" y="3035300"/>
            <a:ext cx="685800" cy="609600"/>
          </a:xfrm>
          <a:prstGeom prst="straightConnector1">
            <a:avLst/>
          </a:prstGeom>
          <a:noFill/>
          <a:ln w="57150" cap="sq" cmpd="sng">
            <a:solidFill>
              <a:srgbClr val="FFCC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3" name="Google Shape;343;p42"/>
          <p:cNvCxnSpPr/>
          <p:nvPr/>
        </p:nvCxnSpPr>
        <p:spPr>
          <a:xfrm>
            <a:off x="5664200" y="3111500"/>
            <a:ext cx="762000" cy="609600"/>
          </a:xfrm>
          <a:prstGeom prst="straightConnector1">
            <a:avLst/>
          </a:prstGeom>
          <a:noFill/>
          <a:ln w="57150" cap="sq" cmpd="sng">
            <a:solidFill>
              <a:srgbClr val="FFCC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4" name="Google Shape;344;p42"/>
          <p:cNvSpPr/>
          <p:nvPr/>
        </p:nvSpPr>
        <p:spPr>
          <a:xfrm>
            <a:off x="5283200" y="1358900"/>
            <a:ext cx="2251834" cy="1676400"/>
          </a:xfrm>
          <a:prstGeom prst="ellipse">
            <a:avLst/>
          </a:prstGeom>
          <a:solidFill>
            <a:srgbClr val="00E095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Joint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Work</a:t>
            </a:r>
            <a:endParaRPr/>
          </a:p>
        </p:txBody>
      </p:sp>
      <p:sp>
        <p:nvSpPr>
          <p:cNvPr id="345" name="Google Shape;345;p42"/>
          <p:cNvSpPr/>
          <p:nvPr/>
        </p:nvSpPr>
        <p:spPr>
          <a:xfrm>
            <a:off x="4140199" y="3873500"/>
            <a:ext cx="1904989" cy="1676400"/>
          </a:xfrm>
          <a:prstGeom prst="ellipse">
            <a:avLst/>
          </a:prstGeom>
          <a:solidFill>
            <a:srgbClr val="00E095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True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Sharing</a:t>
            </a:r>
            <a:endParaRPr dirty="0"/>
          </a:p>
        </p:txBody>
      </p:sp>
      <p:sp>
        <p:nvSpPr>
          <p:cNvPr id="346" name="Google Shape;346;p42"/>
          <p:cNvSpPr/>
          <p:nvPr/>
        </p:nvSpPr>
        <p:spPr>
          <a:xfrm>
            <a:off x="2574166" y="1435100"/>
            <a:ext cx="2251834" cy="1600200"/>
          </a:xfrm>
          <a:prstGeom prst="ellipse">
            <a:avLst/>
          </a:prstGeom>
          <a:solidFill>
            <a:srgbClr val="00E095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Aiding &amp;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Assisting</a:t>
            </a:r>
            <a:endParaRPr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D9F443D8-5B24-D144-9C2C-7080FA8578DE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314B-EE32-354E-A44C-BA1347BE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63599"/>
            <a:ext cx="7772400" cy="1343421"/>
          </a:xfrm>
        </p:spPr>
        <p:txBody>
          <a:bodyPr/>
          <a:lstStyle/>
          <a:p>
            <a:r>
              <a:rPr lang="en-US" sz="4000" dirty="0"/>
              <a:t>4 Critical Questions</a:t>
            </a:r>
            <a:br>
              <a:rPr lang="en-US" sz="4000" dirty="0"/>
            </a:br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Order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57E22-25A0-D242-A485-549B62629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100" y="2183802"/>
            <a:ext cx="6972300" cy="3150198"/>
          </a:xfrm>
        </p:spPr>
        <p:txBody>
          <a:bodyPr/>
          <a:lstStyle/>
          <a:p>
            <a:r>
              <a:rPr lang="en-US" sz="2600" dirty="0"/>
              <a:t>What do we want all students to know and be able to do?</a:t>
            </a:r>
          </a:p>
          <a:p>
            <a:r>
              <a:rPr lang="en-US" sz="2600" dirty="0"/>
              <a:t>How will we know if they learn it?</a:t>
            </a:r>
          </a:p>
          <a:p>
            <a:r>
              <a:rPr lang="en-US" sz="2600" dirty="0"/>
              <a:t>How will we respond when some students do not learn?</a:t>
            </a:r>
          </a:p>
          <a:p>
            <a:r>
              <a:rPr lang="en-US" sz="2600" dirty="0"/>
              <a:t>How will we extend the learning for students who are already proficient?</a:t>
            </a:r>
          </a:p>
          <a:p>
            <a:endParaRPr lang="en-US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626DF-9E13-8F40-9B98-AAAFA23E3BA6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515660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2;p3">
            <a:extLst>
              <a:ext uri="{FF2B5EF4-FFF2-40B4-BE49-F238E27FC236}">
                <a16:creationId xmlns:a16="http://schemas.microsoft.com/office/drawing/2014/main" id="{60ECCEC5-A0AD-EF42-859F-47F0749F4489}"/>
              </a:ext>
            </a:extLst>
          </p:cNvPr>
          <p:cNvSpPr txBox="1">
            <a:spLocks/>
          </p:cNvSpPr>
          <p:nvPr/>
        </p:nvSpPr>
        <p:spPr>
          <a:xfrm>
            <a:off x="948975" y="1022075"/>
            <a:ext cx="7696200" cy="417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3 levels of change? </a:t>
            </a:r>
          </a:p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your values that will drive the change? </a:t>
            </a:r>
          </a:p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key characteristics of traditional leadership? </a:t>
            </a:r>
          </a:p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key characteristics of 2nd order change leadership? </a:t>
            </a:r>
          </a:p>
          <a:p>
            <a:pPr marL="342900" indent="0">
              <a:spcBef>
                <a:spcPts val="640"/>
              </a:spcBef>
              <a:buFont typeface="Arial"/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your first steps?</a:t>
            </a:r>
            <a:endParaRPr lang="en-US" sz="3000" dirty="0"/>
          </a:p>
          <a:p>
            <a:pPr marL="342900" indent="-139700">
              <a:spcBef>
                <a:spcPts val="640"/>
              </a:spcBef>
              <a:buSzPts val="3200"/>
              <a:buFont typeface="Arial"/>
              <a:buNone/>
            </a:pP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5164D3-0D82-A844-A25F-40B94993F6FB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155009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b2a66c5c5_0_13"/>
          <p:cNvSpPr txBox="1">
            <a:spLocks noGrp="1"/>
          </p:cNvSpPr>
          <p:nvPr>
            <p:ph type="ctrTitle"/>
          </p:nvPr>
        </p:nvSpPr>
        <p:spPr>
          <a:xfrm>
            <a:off x="508000" y="927100"/>
            <a:ext cx="8699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4000" dirty="0"/>
              <a:t>What is the one big thing that you would like to see changed in schools?</a:t>
            </a:r>
            <a:endParaRPr sz="3200" dirty="0"/>
          </a:p>
        </p:txBody>
      </p:sp>
      <p:sp>
        <p:nvSpPr>
          <p:cNvPr id="158" name="Google Shape;158;g6b2a66c5c5_0_13"/>
          <p:cNvSpPr txBox="1"/>
          <p:nvPr/>
        </p:nvSpPr>
        <p:spPr>
          <a:xfrm>
            <a:off x="266700" y="2406600"/>
            <a:ext cx="8686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----THINK - PAIR- SHARE----</a:t>
            </a:r>
            <a:endParaRPr dirty="0"/>
          </a:p>
        </p:txBody>
      </p:sp>
      <p:sp>
        <p:nvSpPr>
          <p:cNvPr id="159" name="Google Shape;159;g6b2a66c5c5_0_13"/>
          <p:cNvSpPr txBox="1"/>
          <p:nvPr/>
        </p:nvSpPr>
        <p:spPr>
          <a:xfrm>
            <a:off x="736600" y="3048000"/>
            <a:ext cx="82169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THINK-</a:t>
            </a:r>
            <a:r>
              <a:rPr lang="en-US" sz="32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On your own,  consider the          			question silently.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PAIR</a:t>
            </a:r>
            <a:r>
              <a:rPr lang="en-US" sz="32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 sz="32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Turn to a partner,  each of you explain 		your thoughts.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"/>
              <a:buNone/>
            </a:pPr>
            <a:r>
              <a:rPr lang="en-US" sz="3200" b="1" i="0" u="none" dirty="0">
                <a:solidFill>
                  <a:srgbClr val="800000"/>
                </a:solidFill>
                <a:latin typeface="Times"/>
                <a:ea typeface="Times"/>
                <a:cs typeface="Times"/>
                <a:sym typeface="Times"/>
              </a:rPr>
              <a:t>SHARE-</a:t>
            </a:r>
            <a:r>
              <a:rPr lang="en-US" sz="32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Volunteer to share out with the group.</a:t>
            </a:r>
            <a:endParaRPr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5E1CA3D-A054-3747-BAE8-5138608ADCED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3431970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>
            <a:spLocks noGrp="1"/>
          </p:cNvSpPr>
          <p:nvPr>
            <p:ph type="title"/>
          </p:nvPr>
        </p:nvSpPr>
        <p:spPr>
          <a:xfrm>
            <a:off x="0" y="9144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Leadership for second order change</a:t>
            </a:r>
            <a:endParaRPr sz="4000" dirty="0"/>
          </a:p>
        </p:txBody>
      </p:sp>
      <p:sp>
        <p:nvSpPr>
          <p:cNvPr id="277" name="Google Shape;277;p8"/>
          <p:cNvSpPr txBox="1">
            <a:spLocks noGrp="1"/>
          </p:cNvSpPr>
          <p:nvPr>
            <p:ph type="body" idx="1"/>
          </p:nvPr>
        </p:nvSpPr>
        <p:spPr>
          <a:xfrm>
            <a:off x="1130300" y="2133600"/>
            <a:ext cx="74041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rgbClr val="FF0000"/>
                </a:solidFill>
                <a:sym typeface="Arial"/>
              </a:rPr>
              <a:t>Shake up the status quo</a:t>
            </a:r>
            <a:endParaRPr sz="2600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 some things to seem worse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 new ideas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tx1"/>
                </a:solidFill>
                <a:sym typeface="Arial"/>
              </a:rPr>
              <a:t>Operate from strong shared beliefs</a:t>
            </a:r>
            <a:endParaRPr sz="26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Embrace ambiguity and dissent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research and theory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explicit goals for change</a:t>
            </a:r>
            <a:endParaRPr sz="26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success in terms of goals</a:t>
            </a:r>
            <a:endParaRPr sz="2600"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7F483B7-F5A8-1840-920D-ACA5EEC70985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314B-EE32-354E-A44C-BA1347BE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87029"/>
            <a:ext cx="7772400" cy="1117600"/>
          </a:xfrm>
        </p:spPr>
        <p:txBody>
          <a:bodyPr/>
          <a:lstStyle/>
          <a:p>
            <a:r>
              <a:rPr lang="en-US" sz="4000" dirty="0"/>
              <a:t>4 Critical Questions</a:t>
            </a:r>
            <a:br>
              <a:rPr lang="en-US" sz="4000" dirty="0"/>
            </a:br>
            <a:r>
              <a:rPr lang="en-US" sz="4000" dirty="0"/>
              <a:t>2nd Order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57E22-25A0-D242-A485-549B62629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205236"/>
            <a:ext cx="8280400" cy="3619500"/>
          </a:xfrm>
        </p:spPr>
        <p:txBody>
          <a:bodyPr/>
          <a:lstStyle/>
          <a:p>
            <a:r>
              <a:rPr lang="en-US" sz="2600" dirty="0">
                <a:latin typeface="+mn-lt"/>
              </a:rPr>
              <a:t>Is our system designed to help all children reach their full potential?</a:t>
            </a:r>
          </a:p>
          <a:p>
            <a:r>
              <a:rPr lang="en-US" sz="2600" dirty="0">
                <a:latin typeface="+mn-lt"/>
              </a:rPr>
              <a:t>What are the current barriers in our schools preventing this?</a:t>
            </a:r>
          </a:p>
          <a:p>
            <a:r>
              <a:rPr lang="en-US" sz="2600" dirty="0">
                <a:latin typeface="+mn-lt"/>
              </a:rPr>
              <a:t>Are there any models out there we can learn from?</a:t>
            </a:r>
          </a:p>
          <a:p>
            <a:r>
              <a:rPr lang="en-US" sz="2600" dirty="0">
                <a:latin typeface="+mn-lt"/>
              </a:rPr>
              <a:t>If needed, what are the critical changes we need to make?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19893-3500-714C-BB22-77E0D0E4E831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2566576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990599" y="1250675"/>
            <a:ext cx="7222775" cy="441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3 levels of change? </a:t>
            </a:r>
            <a:endParaRPr sz="30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your values that will drive the change? </a:t>
            </a:r>
            <a:endParaRPr sz="30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key characteristics of traditional leadership? </a:t>
            </a:r>
            <a:endParaRPr sz="30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key characteristics of 2nd order change leadership? </a:t>
            </a:r>
            <a:endParaRPr sz="30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your first steps?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CA60EC-8669-5648-B3DE-D97C2480B1BD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3779282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10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b="1" dirty="0"/>
              <a:t>  </a:t>
            </a:r>
            <a:r>
              <a:rPr lang="en-US" sz="4400" b="1" dirty="0">
                <a:solidFill>
                  <a:schemeClr val="tx2"/>
                </a:solidFill>
              </a:rPr>
              <a:t>Everyone is a leader because everyone influences someone. Not everyone will become a great leader, but everyone can become a better leader.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2400" b="1" i="1" dirty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sz="2400" b="1" i="1" dirty="0"/>
              <a:t>Student Bering Strait School District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2572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ctrTitle"/>
          </p:nvPr>
        </p:nvSpPr>
        <p:spPr>
          <a:xfrm>
            <a:off x="698500" y="1447800"/>
            <a:ext cx="79883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“The ultimate goal of change is when people see themselves as shareholders with a stake in the success of the system as whole”</a:t>
            </a:r>
            <a:br>
              <a:rPr lang="en-US" sz="72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sz="32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Michael Fullan</a:t>
            </a:r>
            <a:endParaRPr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36C4EC-DABC-EA45-95EE-44800D00F326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  <p:extLst>
      <p:ext uri="{BB962C8B-B14F-4D97-AF65-F5344CB8AC3E}">
        <p14:creationId xmlns:p14="http://schemas.microsoft.com/office/powerpoint/2010/main" val="391820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850"/>
            <a:ext cx="9143999" cy="56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 txBox="1"/>
          <p:nvPr/>
        </p:nvSpPr>
        <p:spPr>
          <a:xfrm>
            <a:off x="609600" y="5943600"/>
            <a:ext cx="30591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“All those in favor say ‘Aye.’ ”</a:t>
            </a:r>
            <a:endParaRPr dirty="0"/>
          </a:p>
        </p:txBody>
      </p:sp>
      <p:sp>
        <p:nvSpPr>
          <p:cNvPr id="303" name="Google Shape;303;p24"/>
          <p:cNvSpPr txBox="1"/>
          <p:nvPr/>
        </p:nvSpPr>
        <p:spPr>
          <a:xfrm>
            <a:off x="3810000" y="6324600"/>
            <a:ext cx="825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“Aye.”</a:t>
            </a:r>
            <a:endParaRPr dirty="0"/>
          </a:p>
        </p:txBody>
      </p:sp>
      <p:sp>
        <p:nvSpPr>
          <p:cNvPr id="304" name="Google Shape;304;p24"/>
          <p:cNvSpPr txBox="1"/>
          <p:nvPr/>
        </p:nvSpPr>
        <p:spPr>
          <a:xfrm>
            <a:off x="4584700" y="6034087"/>
            <a:ext cx="825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“Aye.”</a:t>
            </a:r>
            <a:endParaRPr/>
          </a:p>
        </p:txBody>
      </p:sp>
      <p:sp>
        <p:nvSpPr>
          <p:cNvPr id="305" name="Google Shape;305;p24"/>
          <p:cNvSpPr txBox="1"/>
          <p:nvPr/>
        </p:nvSpPr>
        <p:spPr>
          <a:xfrm>
            <a:off x="5410200" y="6248400"/>
            <a:ext cx="825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“Aye.”</a:t>
            </a:r>
            <a:endParaRPr/>
          </a:p>
        </p:txBody>
      </p:sp>
      <p:sp>
        <p:nvSpPr>
          <p:cNvPr id="306" name="Google Shape;306;p24"/>
          <p:cNvSpPr txBox="1"/>
          <p:nvPr/>
        </p:nvSpPr>
        <p:spPr>
          <a:xfrm>
            <a:off x="6413500" y="6034087"/>
            <a:ext cx="825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“Aye.”</a:t>
            </a:r>
            <a:endParaRPr/>
          </a:p>
        </p:txBody>
      </p:sp>
      <p:sp>
        <p:nvSpPr>
          <p:cNvPr id="307" name="Google Shape;307;p24"/>
          <p:cNvSpPr txBox="1"/>
          <p:nvPr/>
        </p:nvSpPr>
        <p:spPr>
          <a:xfrm>
            <a:off x="3581400" y="5760244"/>
            <a:ext cx="825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“Aye.”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6b1a5a61a7_2_4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8262"/>
            <a:ext cx="9144000" cy="692626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6b1a5a61a7_2_465"/>
          <p:cNvSpPr/>
          <p:nvPr/>
        </p:nvSpPr>
        <p:spPr>
          <a:xfrm>
            <a:off x="152400" y="5867400"/>
            <a:ext cx="8610604" cy="342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I will show them why I am the leader!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" name="Google Shape;290;p12"/>
          <p:cNvGraphicFramePr/>
          <p:nvPr>
            <p:extLst>
              <p:ext uri="{D42A27DB-BD31-4B8C-83A1-F6EECF244321}">
                <p14:modId xmlns:p14="http://schemas.microsoft.com/office/powerpoint/2010/main" val="3229607033"/>
              </p:ext>
            </p:extLst>
          </p:nvPr>
        </p:nvGraphicFramePr>
        <p:xfrm>
          <a:off x="22225" y="511175"/>
          <a:ext cx="907573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4" imgW="8966200" imgH="5295900" progId="Word.Document.8">
                  <p:embed/>
                </p:oleObj>
              </mc:Choice>
              <mc:Fallback>
                <p:oleObj name="Document" r:id="rId4" imgW="8966200" imgH="5295900" progId="Word.Document.8">
                  <p:embed/>
                  <p:pic>
                    <p:nvPicPr>
                      <p:cNvPr id="290" name="Google Shape;290;p12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2225" y="511175"/>
                        <a:ext cx="907573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9B4F4D16-2875-AC46-9CAB-FC1A36264B37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0" y="6121400"/>
            <a:ext cx="20320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b1a5a61a7_2_569"/>
          <p:cNvSpPr txBox="1">
            <a:spLocks noGrp="1"/>
          </p:cNvSpPr>
          <p:nvPr>
            <p:ph type="title"/>
          </p:nvPr>
        </p:nvSpPr>
        <p:spPr>
          <a:xfrm>
            <a:off x="692125" y="101600"/>
            <a:ext cx="762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Managing Effective Change</a:t>
            </a:r>
            <a:endParaRPr sz="4000" dirty="0"/>
          </a:p>
        </p:txBody>
      </p:sp>
      <p:sp>
        <p:nvSpPr>
          <p:cNvPr id="210" name="Google Shape;210;g6b1a5a61a7_2_569"/>
          <p:cNvSpPr txBox="1"/>
          <p:nvPr/>
        </p:nvSpPr>
        <p:spPr>
          <a:xfrm>
            <a:off x="7553325" y="138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=</a:t>
            </a:r>
            <a:endParaRPr/>
          </a:p>
        </p:txBody>
      </p:sp>
      <p:sp>
        <p:nvSpPr>
          <p:cNvPr id="211" name="Google Shape;211;g6b1a5a61a7_2_569"/>
          <p:cNvSpPr txBox="1"/>
          <p:nvPr/>
        </p:nvSpPr>
        <p:spPr>
          <a:xfrm>
            <a:off x="7924800" y="1460500"/>
            <a:ext cx="844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Utopia</a:t>
            </a:r>
            <a:endParaRPr/>
          </a:p>
        </p:txBody>
      </p:sp>
      <p:sp>
        <p:nvSpPr>
          <p:cNvPr id="212" name="Google Shape;212;g6b1a5a61a7_2_569"/>
          <p:cNvSpPr txBox="1"/>
          <p:nvPr/>
        </p:nvSpPr>
        <p:spPr>
          <a:xfrm>
            <a:off x="7559675" y="20701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=</a:t>
            </a:r>
            <a:endParaRPr/>
          </a:p>
        </p:txBody>
      </p:sp>
      <p:sp>
        <p:nvSpPr>
          <p:cNvPr id="213" name="Google Shape;213;g6b1a5a61a7_2_569"/>
          <p:cNvSpPr txBox="1"/>
          <p:nvPr/>
        </p:nvSpPr>
        <p:spPr>
          <a:xfrm>
            <a:off x="7889875" y="1993900"/>
            <a:ext cx="8445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Happy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Hour</a:t>
            </a:r>
            <a:endParaRPr/>
          </a:p>
        </p:txBody>
      </p:sp>
      <p:sp>
        <p:nvSpPr>
          <p:cNvPr id="214" name="Google Shape;214;g6b1a5a61a7_2_569"/>
          <p:cNvSpPr txBox="1"/>
          <p:nvPr/>
        </p:nvSpPr>
        <p:spPr>
          <a:xfrm>
            <a:off x="7559675" y="28321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=</a:t>
            </a:r>
            <a:endParaRPr/>
          </a:p>
        </p:txBody>
      </p:sp>
      <p:sp>
        <p:nvSpPr>
          <p:cNvPr id="215" name="Google Shape;215;g6b1a5a61a7_2_569"/>
          <p:cNvSpPr txBox="1"/>
          <p:nvPr/>
        </p:nvSpPr>
        <p:spPr>
          <a:xfrm>
            <a:off x="7889875" y="2755900"/>
            <a:ext cx="9081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Ranger</a:t>
            </a:r>
            <a:endParaRPr/>
          </a:p>
        </p:txBody>
      </p:sp>
      <p:sp>
        <p:nvSpPr>
          <p:cNvPr id="217" name="Google Shape;217;g6b1a5a61a7_2_569"/>
          <p:cNvSpPr txBox="1"/>
          <p:nvPr/>
        </p:nvSpPr>
        <p:spPr>
          <a:xfrm>
            <a:off x="7620000" y="3670300"/>
            <a:ext cx="1490712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Lost in Space</a:t>
            </a:r>
            <a:endParaRPr sz="1200" dirty="0"/>
          </a:p>
        </p:txBody>
      </p:sp>
      <p:sp>
        <p:nvSpPr>
          <p:cNvPr id="218" name="Google Shape;218;g6b1a5a61a7_2_569"/>
          <p:cNvSpPr txBox="1"/>
          <p:nvPr/>
        </p:nvSpPr>
        <p:spPr>
          <a:xfrm>
            <a:off x="7543800" y="43561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=</a:t>
            </a:r>
            <a:endParaRPr/>
          </a:p>
        </p:txBody>
      </p:sp>
      <p:sp>
        <p:nvSpPr>
          <p:cNvPr id="219" name="Google Shape;219;g6b1a5a61a7_2_569"/>
          <p:cNvSpPr txBox="1"/>
          <p:nvPr/>
        </p:nvSpPr>
        <p:spPr>
          <a:xfrm>
            <a:off x="7772400" y="4387900"/>
            <a:ext cx="16764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Poor Results</a:t>
            </a:r>
            <a:endParaRPr dirty="0"/>
          </a:p>
        </p:txBody>
      </p:sp>
      <p:sp>
        <p:nvSpPr>
          <p:cNvPr id="220" name="Google Shape;220;g6b1a5a61a7_2_569"/>
          <p:cNvSpPr txBox="1"/>
          <p:nvPr/>
        </p:nvSpPr>
        <p:spPr>
          <a:xfrm>
            <a:off x="7543800" y="519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=</a:t>
            </a:r>
            <a:endParaRPr/>
          </a:p>
        </p:txBody>
      </p:sp>
      <p:sp>
        <p:nvSpPr>
          <p:cNvPr id="221" name="Google Shape;221;g6b1a5a61a7_2_569"/>
          <p:cNvSpPr txBox="1"/>
          <p:nvPr/>
        </p:nvSpPr>
        <p:spPr>
          <a:xfrm>
            <a:off x="7905750" y="5118100"/>
            <a:ext cx="106045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600" b="1" dirty="0"/>
              <a:t>Stuck Elevator</a:t>
            </a:r>
            <a:endParaRPr sz="1600" b="1" dirty="0"/>
          </a:p>
        </p:txBody>
      </p:sp>
      <p:sp>
        <p:nvSpPr>
          <p:cNvPr id="222" name="Google Shape;222;g6b1a5a61a7_2_569"/>
          <p:cNvSpPr txBox="1"/>
          <p:nvPr/>
        </p:nvSpPr>
        <p:spPr>
          <a:xfrm>
            <a:off x="1524000" y="1993900"/>
            <a:ext cx="990600" cy="533400"/>
          </a:xfrm>
          <a:prstGeom prst="rect">
            <a:avLst/>
          </a:prstGeom>
          <a:solidFill>
            <a:srgbClr val="0DFF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Shared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Vision</a:t>
            </a:r>
            <a:endParaRPr/>
          </a:p>
        </p:txBody>
      </p:sp>
      <p:sp>
        <p:nvSpPr>
          <p:cNvPr id="223" name="Google Shape;223;g6b1a5a61a7_2_569"/>
          <p:cNvSpPr txBox="1"/>
          <p:nvPr/>
        </p:nvSpPr>
        <p:spPr>
          <a:xfrm>
            <a:off x="2819400" y="1993900"/>
            <a:ext cx="1295400" cy="609600"/>
          </a:xfrm>
          <a:prstGeom prst="rect">
            <a:avLst/>
          </a:prstGeom>
          <a:solidFill>
            <a:srgbClr val="20FF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Strategic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</a:t>
            </a:r>
            <a:endParaRPr dirty="0"/>
          </a:p>
        </p:txBody>
      </p:sp>
      <p:sp>
        <p:nvSpPr>
          <p:cNvPr id="224" name="Google Shape;224;g6b1a5a61a7_2_569"/>
          <p:cNvSpPr txBox="1"/>
          <p:nvPr/>
        </p:nvSpPr>
        <p:spPr>
          <a:xfrm>
            <a:off x="4419600" y="1993900"/>
            <a:ext cx="1295400" cy="609600"/>
          </a:xfrm>
          <a:prstGeom prst="rect">
            <a:avLst/>
          </a:prstGeom>
          <a:solidFill>
            <a:srgbClr val="319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Right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People</a:t>
            </a:r>
            <a:endParaRPr/>
          </a:p>
        </p:txBody>
      </p:sp>
      <p:sp>
        <p:nvSpPr>
          <p:cNvPr id="225" name="Google Shape;225;g6b1a5a61a7_2_569"/>
          <p:cNvSpPr txBox="1"/>
          <p:nvPr/>
        </p:nvSpPr>
        <p:spPr>
          <a:xfrm>
            <a:off x="6019800" y="1993900"/>
            <a:ext cx="1524000" cy="609600"/>
          </a:xfrm>
          <a:prstGeom prst="rect">
            <a:avLst/>
          </a:prstGeom>
          <a:solidFill>
            <a:srgbClr val="BF4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CIM</a:t>
            </a:r>
            <a:endParaRPr/>
          </a:p>
        </p:txBody>
      </p:sp>
      <p:sp>
        <p:nvSpPr>
          <p:cNvPr id="226" name="Google Shape;226;g6b1a5a61a7_2_569"/>
          <p:cNvSpPr txBox="1"/>
          <p:nvPr/>
        </p:nvSpPr>
        <p:spPr>
          <a:xfrm>
            <a:off x="1219200" y="2146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27" name="Google Shape;227;g6b1a5a61a7_2_569"/>
          <p:cNvSpPr txBox="1"/>
          <p:nvPr/>
        </p:nvSpPr>
        <p:spPr>
          <a:xfrm>
            <a:off x="2514600" y="2146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28" name="Google Shape;228;g6b1a5a61a7_2_569"/>
          <p:cNvSpPr txBox="1"/>
          <p:nvPr/>
        </p:nvSpPr>
        <p:spPr>
          <a:xfrm>
            <a:off x="4114800" y="2146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29" name="Google Shape;229;g6b1a5a61a7_2_569"/>
          <p:cNvSpPr txBox="1"/>
          <p:nvPr/>
        </p:nvSpPr>
        <p:spPr>
          <a:xfrm>
            <a:off x="5715000" y="2146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30" name="Google Shape;230;g6b1a5a61a7_2_569"/>
          <p:cNvSpPr txBox="1"/>
          <p:nvPr/>
        </p:nvSpPr>
        <p:spPr>
          <a:xfrm>
            <a:off x="228600" y="2755900"/>
            <a:ext cx="990600" cy="609600"/>
          </a:xfrm>
          <a:prstGeom prst="rect">
            <a:avLst/>
          </a:prstGeom>
          <a:solidFill>
            <a:srgbClr val="7FFF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Leader</a:t>
            </a:r>
            <a:endParaRPr/>
          </a:p>
        </p:txBody>
      </p:sp>
      <p:sp>
        <p:nvSpPr>
          <p:cNvPr id="231" name="Google Shape;231;g6b1a5a61a7_2_569"/>
          <p:cNvSpPr txBox="1"/>
          <p:nvPr/>
        </p:nvSpPr>
        <p:spPr>
          <a:xfrm>
            <a:off x="2819400" y="2755900"/>
            <a:ext cx="1295400" cy="609600"/>
          </a:xfrm>
          <a:prstGeom prst="rect">
            <a:avLst/>
          </a:prstGeom>
          <a:solidFill>
            <a:srgbClr val="20FF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Strategic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</a:t>
            </a:r>
            <a:endParaRPr/>
          </a:p>
        </p:txBody>
      </p:sp>
      <p:sp>
        <p:nvSpPr>
          <p:cNvPr id="232" name="Google Shape;232;g6b1a5a61a7_2_569"/>
          <p:cNvSpPr txBox="1"/>
          <p:nvPr/>
        </p:nvSpPr>
        <p:spPr>
          <a:xfrm>
            <a:off x="4419600" y="2755900"/>
            <a:ext cx="1295400" cy="609600"/>
          </a:xfrm>
          <a:prstGeom prst="rect">
            <a:avLst/>
          </a:prstGeom>
          <a:solidFill>
            <a:srgbClr val="319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Right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People</a:t>
            </a:r>
            <a:endParaRPr/>
          </a:p>
        </p:txBody>
      </p:sp>
      <p:sp>
        <p:nvSpPr>
          <p:cNvPr id="233" name="Google Shape;233;g6b1a5a61a7_2_569"/>
          <p:cNvSpPr txBox="1"/>
          <p:nvPr/>
        </p:nvSpPr>
        <p:spPr>
          <a:xfrm>
            <a:off x="6019800" y="2755900"/>
            <a:ext cx="1524000" cy="609600"/>
          </a:xfrm>
          <a:prstGeom prst="rect">
            <a:avLst/>
          </a:prstGeom>
          <a:solidFill>
            <a:srgbClr val="BF4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CIM</a:t>
            </a:r>
            <a:endParaRPr/>
          </a:p>
        </p:txBody>
      </p:sp>
      <p:sp>
        <p:nvSpPr>
          <p:cNvPr id="234" name="Google Shape;234;g6b1a5a61a7_2_569"/>
          <p:cNvSpPr txBox="1"/>
          <p:nvPr/>
        </p:nvSpPr>
        <p:spPr>
          <a:xfrm>
            <a:off x="1219200" y="2908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35" name="Google Shape;235;g6b1a5a61a7_2_569"/>
          <p:cNvSpPr txBox="1"/>
          <p:nvPr/>
        </p:nvSpPr>
        <p:spPr>
          <a:xfrm>
            <a:off x="2514600" y="2908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36" name="Google Shape;236;g6b1a5a61a7_2_569"/>
          <p:cNvSpPr txBox="1"/>
          <p:nvPr/>
        </p:nvSpPr>
        <p:spPr>
          <a:xfrm>
            <a:off x="4114800" y="2908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37" name="Google Shape;237;g6b1a5a61a7_2_569"/>
          <p:cNvSpPr txBox="1"/>
          <p:nvPr/>
        </p:nvSpPr>
        <p:spPr>
          <a:xfrm>
            <a:off x="5715000" y="2908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38" name="Google Shape;238;g6b1a5a61a7_2_569"/>
          <p:cNvSpPr txBox="1"/>
          <p:nvPr/>
        </p:nvSpPr>
        <p:spPr>
          <a:xfrm>
            <a:off x="228600" y="3517900"/>
            <a:ext cx="990600" cy="609600"/>
          </a:xfrm>
          <a:prstGeom prst="rect">
            <a:avLst/>
          </a:prstGeom>
          <a:solidFill>
            <a:srgbClr val="7FFF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Leader</a:t>
            </a:r>
            <a:endParaRPr/>
          </a:p>
        </p:txBody>
      </p:sp>
      <p:sp>
        <p:nvSpPr>
          <p:cNvPr id="239" name="Google Shape;239;g6b1a5a61a7_2_569"/>
          <p:cNvSpPr txBox="1"/>
          <p:nvPr/>
        </p:nvSpPr>
        <p:spPr>
          <a:xfrm>
            <a:off x="1524000" y="3517900"/>
            <a:ext cx="990600" cy="609600"/>
          </a:xfrm>
          <a:prstGeom prst="rect">
            <a:avLst/>
          </a:prstGeom>
          <a:solidFill>
            <a:srgbClr val="0DFF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Shared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Vision</a:t>
            </a:r>
            <a:endParaRPr/>
          </a:p>
        </p:txBody>
      </p:sp>
      <p:sp>
        <p:nvSpPr>
          <p:cNvPr id="240" name="Google Shape;240;g6b1a5a61a7_2_569"/>
          <p:cNvSpPr txBox="1"/>
          <p:nvPr/>
        </p:nvSpPr>
        <p:spPr>
          <a:xfrm>
            <a:off x="4419600" y="3517900"/>
            <a:ext cx="1295400" cy="609600"/>
          </a:xfrm>
          <a:prstGeom prst="rect">
            <a:avLst/>
          </a:prstGeom>
          <a:solidFill>
            <a:srgbClr val="319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Right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People</a:t>
            </a:r>
            <a:endParaRPr/>
          </a:p>
        </p:txBody>
      </p:sp>
      <p:sp>
        <p:nvSpPr>
          <p:cNvPr id="241" name="Google Shape;241;g6b1a5a61a7_2_569"/>
          <p:cNvSpPr txBox="1"/>
          <p:nvPr/>
        </p:nvSpPr>
        <p:spPr>
          <a:xfrm>
            <a:off x="6019800" y="3517900"/>
            <a:ext cx="1524000" cy="609600"/>
          </a:xfrm>
          <a:prstGeom prst="rect">
            <a:avLst/>
          </a:prstGeom>
          <a:solidFill>
            <a:srgbClr val="BF4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CIM</a:t>
            </a:r>
            <a:endParaRPr/>
          </a:p>
        </p:txBody>
      </p:sp>
      <p:sp>
        <p:nvSpPr>
          <p:cNvPr id="242" name="Google Shape;242;g6b1a5a61a7_2_569"/>
          <p:cNvSpPr txBox="1"/>
          <p:nvPr/>
        </p:nvSpPr>
        <p:spPr>
          <a:xfrm>
            <a:off x="1219200" y="3670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43" name="Google Shape;243;g6b1a5a61a7_2_569"/>
          <p:cNvSpPr txBox="1"/>
          <p:nvPr/>
        </p:nvSpPr>
        <p:spPr>
          <a:xfrm>
            <a:off x="2514600" y="3670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44" name="Google Shape;244;g6b1a5a61a7_2_569"/>
          <p:cNvSpPr txBox="1"/>
          <p:nvPr/>
        </p:nvSpPr>
        <p:spPr>
          <a:xfrm>
            <a:off x="4114800" y="3670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45" name="Google Shape;245;g6b1a5a61a7_2_569"/>
          <p:cNvSpPr txBox="1"/>
          <p:nvPr/>
        </p:nvSpPr>
        <p:spPr>
          <a:xfrm>
            <a:off x="5715000" y="3670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46" name="Google Shape;246;g6b1a5a61a7_2_569"/>
          <p:cNvSpPr txBox="1"/>
          <p:nvPr/>
        </p:nvSpPr>
        <p:spPr>
          <a:xfrm>
            <a:off x="228600" y="4279900"/>
            <a:ext cx="990600" cy="609600"/>
          </a:xfrm>
          <a:prstGeom prst="rect">
            <a:avLst/>
          </a:prstGeom>
          <a:solidFill>
            <a:srgbClr val="7FFF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Leader</a:t>
            </a:r>
            <a:endParaRPr/>
          </a:p>
        </p:txBody>
      </p:sp>
      <p:sp>
        <p:nvSpPr>
          <p:cNvPr id="247" name="Google Shape;247;g6b1a5a61a7_2_569"/>
          <p:cNvSpPr txBox="1"/>
          <p:nvPr/>
        </p:nvSpPr>
        <p:spPr>
          <a:xfrm>
            <a:off x="1524000" y="4279900"/>
            <a:ext cx="990600" cy="609600"/>
          </a:xfrm>
          <a:prstGeom prst="rect">
            <a:avLst/>
          </a:prstGeom>
          <a:solidFill>
            <a:srgbClr val="0DFF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Shared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Vision</a:t>
            </a:r>
            <a:endParaRPr/>
          </a:p>
        </p:txBody>
      </p:sp>
      <p:sp>
        <p:nvSpPr>
          <p:cNvPr id="248" name="Google Shape;248;g6b1a5a61a7_2_569"/>
          <p:cNvSpPr txBox="1"/>
          <p:nvPr/>
        </p:nvSpPr>
        <p:spPr>
          <a:xfrm>
            <a:off x="2819400" y="4279900"/>
            <a:ext cx="1295400" cy="609600"/>
          </a:xfrm>
          <a:prstGeom prst="rect">
            <a:avLst/>
          </a:prstGeom>
          <a:solidFill>
            <a:srgbClr val="20FF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Strategic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</a:t>
            </a:r>
            <a:endParaRPr/>
          </a:p>
        </p:txBody>
      </p:sp>
      <p:sp>
        <p:nvSpPr>
          <p:cNvPr id="249" name="Google Shape;249;g6b1a5a61a7_2_569"/>
          <p:cNvSpPr txBox="1"/>
          <p:nvPr/>
        </p:nvSpPr>
        <p:spPr>
          <a:xfrm>
            <a:off x="6019800" y="4279900"/>
            <a:ext cx="1524000" cy="609600"/>
          </a:xfrm>
          <a:prstGeom prst="rect">
            <a:avLst/>
          </a:prstGeom>
          <a:solidFill>
            <a:srgbClr val="BF4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CIM</a:t>
            </a:r>
            <a:endParaRPr/>
          </a:p>
        </p:txBody>
      </p:sp>
      <p:sp>
        <p:nvSpPr>
          <p:cNvPr id="250" name="Google Shape;250;g6b1a5a61a7_2_569"/>
          <p:cNvSpPr txBox="1"/>
          <p:nvPr/>
        </p:nvSpPr>
        <p:spPr>
          <a:xfrm>
            <a:off x="1219200" y="4432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51" name="Google Shape;251;g6b1a5a61a7_2_569"/>
          <p:cNvSpPr txBox="1"/>
          <p:nvPr/>
        </p:nvSpPr>
        <p:spPr>
          <a:xfrm>
            <a:off x="2514600" y="4432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52" name="Google Shape;252;g6b1a5a61a7_2_569"/>
          <p:cNvSpPr txBox="1"/>
          <p:nvPr/>
        </p:nvSpPr>
        <p:spPr>
          <a:xfrm>
            <a:off x="4114800" y="4432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53" name="Google Shape;253;g6b1a5a61a7_2_569"/>
          <p:cNvSpPr txBox="1"/>
          <p:nvPr/>
        </p:nvSpPr>
        <p:spPr>
          <a:xfrm>
            <a:off x="5715000" y="4432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54" name="Google Shape;254;g6b1a5a61a7_2_569"/>
          <p:cNvSpPr txBox="1"/>
          <p:nvPr/>
        </p:nvSpPr>
        <p:spPr>
          <a:xfrm>
            <a:off x="228600" y="5041900"/>
            <a:ext cx="990600" cy="609600"/>
          </a:xfrm>
          <a:prstGeom prst="rect">
            <a:avLst/>
          </a:prstGeom>
          <a:solidFill>
            <a:srgbClr val="7FFF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Leader</a:t>
            </a:r>
            <a:endParaRPr/>
          </a:p>
        </p:txBody>
      </p:sp>
      <p:sp>
        <p:nvSpPr>
          <p:cNvPr id="255" name="Google Shape;255;g6b1a5a61a7_2_569"/>
          <p:cNvSpPr txBox="1"/>
          <p:nvPr/>
        </p:nvSpPr>
        <p:spPr>
          <a:xfrm>
            <a:off x="1524000" y="5041900"/>
            <a:ext cx="990600" cy="609600"/>
          </a:xfrm>
          <a:prstGeom prst="rect">
            <a:avLst/>
          </a:prstGeom>
          <a:solidFill>
            <a:srgbClr val="0DFF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Shared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Vision</a:t>
            </a:r>
            <a:endParaRPr/>
          </a:p>
        </p:txBody>
      </p:sp>
      <p:sp>
        <p:nvSpPr>
          <p:cNvPr id="256" name="Google Shape;256;g6b1a5a61a7_2_569"/>
          <p:cNvSpPr txBox="1"/>
          <p:nvPr/>
        </p:nvSpPr>
        <p:spPr>
          <a:xfrm>
            <a:off x="2819400" y="5041900"/>
            <a:ext cx="1295400" cy="609600"/>
          </a:xfrm>
          <a:prstGeom prst="rect">
            <a:avLst/>
          </a:prstGeom>
          <a:solidFill>
            <a:srgbClr val="20FF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Strategic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</a:t>
            </a:r>
            <a:endParaRPr/>
          </a:p>
        </p:txBody>
      </p:sp>
      <p:sp>
        <p:nvSpPr>
          <p:cNvPr id="257" name="Google Shape;257;g6b1a5a61a7_2_569"/>
          <p:cNvSpPr txBox="1"/>
          <p:nvPr/>
        </p:nvSpPr>
        <p:spPr>
          <a:xfrm>
            <a:off x="4419600" y="5041900"/>
            <a:ext cx="1295400" cy="609600"/>
          </a:xfrm>
          <a:prstGeom prst="rect">
            <a:avLst/>
          </a:prstGeom>
          <a:solidFill>
            <a:srgbClr val="319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Right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People</a:t>
            </a:r>
            <a:endParaRPr/>
          </a:p>
        </p:txBody>
      </p:sp>
      <p:sp>
        <p:nvSpPr>
          <p:cNvPr id="258" name="Google Shape;258;g6b1a5a61a7_2_569"/>
          <p:cNvSpPr txBox="1"/>
          <p:nvPr/>
        </p:nvSpPr>
        <p:spPr>
          <a:xfrm>
            <a:off x="1219200" y="519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59" name="Google Shape;259;g6b1a5a61a7_2_569"/>
          <p:cNvSpPr txBox="1"/>
          <p:nvPr/>
        </p:nvSpPr>
        <p:spPr>
          <a:xfrm>
            <a:off x="2514600" y="519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60" name="Google Shape;260;g6b1a5a61a7_2_569"/>
          <p:cNvSpPr txBox="1"/>
          <p:nvPr/>
        </p:nvSpPr>
        <p:spPr>
          <a:xfrm>
            <a:off x="4114800" y="519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61" name="Google Shape;261;g6b1a5a61a7_2_569"/>
          <p:cNvSpPr txBox="1"/>
          <p:nvPr/>
        </p:nvSpPr>
        <p:spPr>
          <a:xfrm>
            <a:off x="5715000" y="519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62" name="Google Shape;262;g6b1a5a61a7_2_569"/>
          <p:cNvSpPr txBox="1"/>
          <p:nvPr/>
        </p:nvSpPr>
        <p:spPr>
          <a:xfrm>
            <a:off x="228600" y="1231900"/>
            <a:ext cx="990600" cy="609600"/>
          </a:xfrm>
          <a:prstGeom prst="rect">
            <a:avLst/>
          </a:prstGeom>
          <a:solidFill>
            <a:srgbClr val="7FFF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Leader</a:t>
            </a:r>
            <a:endParaRPr/>
          </a:p>
        </p:txBody>
      </p:sp>
      <p:sp>
        <p:nvSpPr>
          <p:cNvPr id="263" name="Google Shape;263;g6b1a5a61a7_2_569"/>
          <p:cNvSpPr txBox="1"/>
          <p:nvPr/>
        </p:nvSpPr>
        <p:spPr>
          <a:xfrm>
            <a:off x="1524000" y="1231900"/>
            <a:ext cx="990600" cy="609600"/>
          </a:xfrm>
          <a:prstGeom prst="rect">
            <a:avLst/>
          </a:prstGeom>
          <a:solidFill>
            <a:srgbClr val="0DFF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Shared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Vision</a:t>
            </a:r>
            <a:endParaRPr/>
          </a:p>
        </p:txBody>
      </p:sp>
      <p:sp>
        <p:nvSpPr>
          <p:cNvPr id="264" name="Google Shape;264;g6b1a5a61a7_2_569"/>
          <p:cNvSpPr txBox="1"/>
          <p:nvPr/>
        </p:nvSpPr>
        <p:spPr>
          <a:xfrm>
            <a:off x="2819400" y="1231900"/>
            <a:ext cx="1295400" cy="609600"/>
          </a:xfrm>
          <a:prstGeom prst="rect">
            <a:avLst/>
          </a:prstGeom>
          <a:solidFill>
            <a:srgbClr val="20FF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Strategic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</a:t>
            </a:r>
            <a:endParaRPr/>
          </a:p>
        </p:txBody>
      </p:sp>
      <p:sp>
        <p:nvSpPr>
          <p:cNvPr id="265" name="Google Shape;265;g6b1a5a61a7_2_569"/>
          <p:cNvSpPr txBox="1"/>
          <p:nvPr/>
        </p:nvSpPr>
        <p:spPr>
          <a:xfrm>
            <a:off x="4419600" y="1231900"/>
            <a:ext cx="1295400" cy="609600"/>
          </a:xfrm>
          <a:prstGeom prst="rect">
            <a:avLst/>
          </a:prstGeom>
          <a:solidFill>
            <a:srgbClr val="319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Right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People</a:t>
            </a:r>
            <a:endParaRPr/>
          </a:p>
        </p:txBody>
      </p:sp>
      <p:sp>
        <p:nvSpPr>
          <p:cNvPr id="266" name="Google Shape;266;g6b1a5a61a7_2_569"/>
          <p:cNvSpPr txBox="1"/>
          <p:nvPr/>
        </p:nvSpPr>
        <p:spPr>
          <a:xfrm>
            <a:off x="6019800" y="1231900"/>
            <a:ext cx="1524000" cy="609600"/>
          </a:xfrm>
          <a:prstGeom prst="rect">
            <a:avLst/>
          </a:prstGeom>
          <a:solidFill>
            <a:srgbClr val="BF4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CIM</a:t>
            </a:r>
            <a:endParaRPr/>
          </a:p>
        </p:txBody>
      </p:sp>
      <p:sp>
        <p:nvSpPr>
          <p:cNvPr id="267" name="Google Shape;267;g6b1a5a61a7_2_569"/>
          <p:cNvSpPr txBox="1"/>
          <p:nvPr/>
        </p:nvSpPr>
        <p:spPr>
          <a:xfrm>
            <a:off x="1219200" y="138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68" name="Google Shape;268;g6b1a5a61a7_2_569"/>
          <p:cNvSpPr txBox="1"/>
          <p:nvPr/>
        </p:nvSpPr>
        <p:spPr>
          <a:xfrm>
            <a:off x="2514600" y="138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69" name="Google Shape;269;g6b1a5a61a7_2_569"/>
          <p:cNvSpPr txBox="1"/>
          <p:nvPr/>
        </p:nvSpPr>
        <p:spPr>
          <a:xfrm>
            <a:off x="4114800" y="138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270" name="Google Shape;270;g6b1a5a61a7_2_569"/>
          <p:cNvSpPr txBox="1"/>
          <p:nvPr/>
        </p:nvSpPr>
        <p:spPr>
          <a:xfrm>
            <a:off x="5715000" y="1384300"/>
            <a:ext cx="3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263E2584-2808-1F4E-ABC1-A653AE4D9F9C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534400" cy="18288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 Activity</a:t>
            </a:r>
            <a:br>
              <a:rPr kumimoji="1" lang="en-US" b="1" dirty="0"/>
            </a:br>
            <a:r>
              <a:rPr kumimoji="1" lang="en-US" sz="3600" b="1" dirty="0"/>
              <a:t>A tool that allows people to network with others </a:t>
            </a:r>
            <a:endParaRPr kumimoji="1" lang="en-US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2209800"/>
            <a:ext cx="4775791" cy="4038600"/>
          </a:xfrm>
        </p:spPr>
        <p:txBody>
          <a:bodyPr/>
          <a:lstStyle/>
          <a:p>
            <a:pPr eaLnBrk="1" hangingPunct="1"/>
            <a:r>
              <a:rPr lang="en-US" dirty="0"/>
              <a:t>Draw a </a:t>
            </a:r>
            <a:r>
              <a:rPr lang="en-US" b="1" dirty="0"/>
              <a:t>clock </a:t>
            </a:r>
            <a:r>
              <a:rPr lang="en-US" dirty="0"/>
              <a:t>on a sheet of paper </a:t>
            </a:r>
          </a:p>
          <a:p>
            <a:pPr eaLnBrk="1" hangingPunct="1"/>
            <a:r>
              <a:rPr lang="en-US" dirty="0"/>
              <a:t>Label </a:t>
            </a:r>
            <a:r>
              <a:rPr lang="en-US" b="1" dirty="0"/>
              <a:t>12,3,6,9 </a:t>
            </a:r>
            <a:r>
              <a:rPr lang="en-US" dirty="0"/>
              <a:t>o’clock</a:t>
            </a:r>
          </a:p>
          <a:p>
            <a:pPr eaLnBrk="1" hangingPunct="1"/>
            <a:r>
              <a:rPr lang="en-US" dirty="0"/>
              <a:t>Set up appointments with your colleagues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50180" name="Picture 4" descr="clip_art_alarm_cloc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27263"/>
            <a:ext cx="30480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&#10;pliers.jpg                                                     001BF199BSSDiHD                        C41AAAD4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73700"/>
            <a:ext cx="5461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58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Kids lin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5295900"/>
            <a:ext cx="3149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Kids lin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2578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0" descr="Kids lin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2578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ip_art_alarm_cloc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112" y="1853609"/>
            <a:ext cx="1447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11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517175" y="1250675"/>
            <a:ext cx="7696200" cy="56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          </a:t>
            </a:r>
            <a:r>
              <a:rPr lang="en-US" sz="3000" dirty="0">
                <a:solidFill>
                  <a:schemeClr val="tx1"/>
                </a:solidFill>
                <a:highlight>
                  <a:srgbClr val="FFFFFF"/>
                </a:highlight>
              </a:rPr>
              <a:t>Essential Questions</a:t>
            </a: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FF"/>
                </a:highlight>
              </a:rPr>
              <a:t>What are the 3 levels of change? </a:t>
            </a:r>
            <a:endParaRPr sz="30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your values that will drive the change? </a:t>
            </a:r>
            <a:endParaRPr sz="3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the key characteristics of leading incremental leadership? </a:t>
            </a:r>
            <a:endParaRPr sz="3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the key characteristics of 2nd order change leadership? </a:t>
            </a:r>
            <a:endParaRPr sz="3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</a:rPr>
              <a:t>What are your first steps?</a:t>
            </a:r>
            <a:endParaRPr sz="3000"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1B8F04-01D6-6543-BA57-5A605869F2F5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b2a66c5c5_0_13"/>
          <p:cNvSpPr txBox="1">
            <a:spLocks noGrp="1"/>
          </p:cNvSpPr>
          <p:nvPr>
            <p:ph type="ctrTitle"/>
          </p:nvPr>
        </p:nvSpPr>
        <p:spPr>
          <a:xfrm>
            <a:off x="546100" y="1105786"/>
            <a:ext cx="8293100" cy="95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4800" dirty="0"/>
              <a:t>Give examples of all three types of change</a:t>
            </a:r>
            <a:endParaRPr sz="4800" dirty="0"/>
          </a:p>
        </p:txBody>
      </p:sp>
      <p:sp>
        <p:nvSpPr>
          <p:cNvPr id="158" name="Google Shape;158;g6b2a66c5c5_0_13"/>
          <p:cNvSpPr txBox="1"/>
          <p:nvPr/>
        </p:nvSpPr>
        <p:spPr>
          <a:xfrm>
            <a:off x="152400" y="2527300"/>
            <a:ext cx="8686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----THINK - PAIR- SHARE----</a:t>
            </a:r>
            <a:endParaRPr sz="1100" dirty="0"/>
          </a:p>
        </p:txBody>
      </p:sp>
      <p:sp>
        <p:nvSpPr>
          <p:cNvPr id="159" name="Google Shape;159;g6b2a66c5c5_0_13"/>
          <p:cNvSpPr txBox="1"/>
          <p:nvPr/>
        </p:nvSpPr>
        <p:spPr>
          <a:xfrm>
            <a:off x="546100" y="3079800"/>
            <a:ext cx="87757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"/>
              <a:buNone/>
            </a:pPr>
            <a:r>
              <a:rPr lang="en-US" sz="28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THINK-</a:t>
            </a:r>
            <a:r>
              <a:rPr lang="en-US" sz="28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On your own,  consider the          			question silently.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"/>
              <a:buNone/>
            </a:pPr>
            <a:r>
              <a:rPr lang="en-US" sz="2800" b="1" i="0" u="none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PAIR</a:t>
            </a:r>
            <a:r>
              <a:rPr lang="en-US" sz="2800" b="1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 sz="28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Turn to a partner,  each of you explain 		your thoughts.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"/>
              <a:buNone/>
            </a:pPr>
            <a:r>
              <a:rPr lang="en-US" sz="2800" b="1" i="0" u="none" dirty="0">
                <a:solidFill>
                  <a:srgbClr val="800000"/>
                </a:solidFill>
                <a:latin typeface="Times"/>
                <a:ea typeface="Times"/>
                <a:cs typeface="Times"/>
                <a:sym typeface="Times"/>
              </a:rPr>
              <a:t>SHARE-</a:t>
            </a:r>
            <a:r>
              <a:rPr lang="en-US" sz="2800" b="0" i="0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Volunteer to share out with the group.</a:t>
            </a:r>
            <a:endParaRPr sz="12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914083E-450E-CD46-A922-11011710A924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b2a66c5c5_0_9"/>
          <p:cNvSpPr txBox="1">
            <a:spLocks noGrp="1"/>
          </p:cNvSpPr>
          <p:nvPr>
            <p:ph type="body" idx="1"/>
          </p:nvPr>
        </p:nvSpPr>
        <p:spPr>
          <a:xfrm>
            <a:off x="774700" y="1066800"/>
            <a:ext cx="7696199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 i="1" dirty="0">
                <a:solidFill>
                  <a:srgbClr val="333333"/>
                </a:solidFill>
                <a:highlight>
                  <a:srgbClr val="FFFFFF"/>
                </a:highlight>
              </a:rPr>
              <a:t>What are the 3 levels of change?</a:t>
            </a: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4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600" dirty="0">
                <a:solidFill>
                  <a:srgbClr val="333333"/>
                </a:solidFill>
                <a:highlight>
                  <a:srgbClr val="FFFFFF"/>
                </a:highlight>
              </a:rPr>
              <a:t>1st order change is where you improve the existing system incrementally </a:t>
            </a: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</a:rPr>
              <a:t>(minor) </a:t>
            </a:r>
            <a:r>
              <a:rPr lang="en-US" sz="2600" dirty="0">
                <a:solidFill>
                  <a:srgbClr val="333333"/>
                </a:solidFill>
                <a:highlight>
                  <a:srgbClr val="FFFFFF"/>
                </a:highlight>
              </a:rPr>
              <a:t>and you can easily reverse the changes</a:t>
            </a:r>
            <a:endParaRPr sz="26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600" dirty="0">
                <a:solidFill>
                  <a:srgbClr val="333333"/>
                </a:solidFill>
                <a:highlight>
                  <a:srgbClr val="FFFFFF"/>
                </a:highlight>
              </a:rPr>
              <a:t>2nd order change is creating a new paradigm that can’t be reversed, but can lead to extraordinary results</a:t>
            </a:r>
            <a:endParaRPr sz="26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</a:rPr>
              <a:t>3rd order change is where you have scaled 2nd order change to impact a cultural shift in society</a:t>
            </a:r>
            <a:endParaRPr sz="2600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86F8CC-263B-BF49-9443-1C3B443E4EB4}"/>
              </a:ext>
            </a:extLst>
          </p:cNvPr>
          <p:cNvSpPr txBox="1">
            <a:spLocks noChangeArrowheads="1"/>
          </p:cNvSpPr>
          <p:nvPr/>
        </p:nvSpPr>
        <p:spPr>
          <a:xfrm>
            <a:off x="6997700" y="6019800"/>
            <a:ext cx="19685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Richard </a:t>
            </a:r>
            <a:r>
              <a:rPr lang="en-US" altLang="en-US" sz="16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DeLorenzo</a:t>
            </a:r>
            <a:endParaRPr lang="en-US" alt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5400" indent="0">
              <a:buFont typeface="Arial"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Sberbank, Russia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5"/>
          <p:cNvGraphicFramePr/>
          <p:nvPr>
            <p:extLst>
              <p:ext uri="{D42A27DB-BD31-4B8C-83A1-F6EECF244321}">
                <p14:modId xmlns:p14="http://schemas.microsoft.com/office/powerpoint/2010/main" val="12354360"/>
              </p:ext>
            </p:extLst>
          </p:nvPr>
        </p:nvGraphicFramePr>
        <p:xfrm>
          <a:off x="228600" y="914400"/>
          <a:ext cx="8610600" cy="5680075"/>
        </p:xfrm>
        <a:graphic>
          <a:graphicData uri="http://schemas.openxmlformats.org/drawingml/2006/table">
            <a:tbl>
              <a:tblPr>
                <a:noFill/>
                <a:tableStyleId>{CFB9C392-D50B-4426-AD82-114112C84253}</a:tableStyleId>
              </a:tblPr>
              <a:tblGrid>
                <a:gridCol w="237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5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5" name="Google Shape;185;p5"/>
          <p:cNvSpPr txBox="1"/>
          <p:nvPr/>
        </p:nvSpPr>
        <p:spPr>
          <a:xfrm>
            <a:off x="952500" y="0"/>
            <a:ext cx="7886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Comic Sans MS"/>
              <a:buNone/>
            </a:pPr>
            <a:r>
              <a:rPr lang="en-US" sz="40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Factors Influencing Achievement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2362200" y="838200"/>
            <a:ext cx="67818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1. Guaranteed and Viable Curriculum                        2. Challenging Goals and Effective Feedback          3. Parent and Community Involvement                     4. Safe and Orderly Environment                               5. Collegiality and Professionalism</a:t>
            </a:r>
            <a:endParaRPr dirty="0"/>
          </a:p>
        </p:txBody>
      </p:sp>
      <p:sp>
        <p:nvSpPr>
          <p:cNvPr id="187" name="Google Shape;187;p5"/>
          <p:cNvSpPr txBox="1"/>
          <p:nvPr/>
        </p:nvSpPr>
        <p:spPr>
          <a:xfrm>
            <a:off x="2667000" y="3352800"/>
            <a:ext cx="4495800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Instructional Strategies       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Classroom Management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Classroom Curriculum Design</a:t>
            </a:r>
            <a:endParaRPr/>
          </a:p>
        </p:txBody>
      </p:sp>
      <p:grpSp>
        <p:nvGrpSpPr>
          <p:cNvPr id="188" name="Google Shape;188;p5"/>
          <p:cNvGrpSpPr/>
          <p:nvPr/>
        </p:nvGrpSpPr>
        <p:grpSpPr>
          <a:xfrm>
            <a:off x="381000" y="1600200"/>
            <a:ext cx="1905000" cy="1371600"/>
            <a:chOff x="240" y="1008"/>
            <a:chExt cx="1200" cy="864"/>
          </a:xfrm>
        </p:grpSpPr>
        <p:pic>
          <p:nvPicPr>
            <p:cNvPr id="189" name="Google Shape;189;p5" descr="Click To Downloa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0" y="1008"/>
              <a:ext cx="624" cy="583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190" name="Google Shape;190;p5"/>
            <p:cNvSpPr txBox="1"/>
            <p:nvPr/>
          </p:nvSpPr>
          <p:spPr>
            <a:xfrm>
              <a:off x="240" y="1584"/>
              <a:ext cx="1200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None/>
              </a:pPr>
              <a:r>
                <a:rPr lang="en-US" sz="2400" b="1" i="1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School</a:t>
              </a: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381000" y="3352800"/>
            <a:ext cx="1905000" cy="1371600"/>
            <a:chOff x="240" y="2112"/>
            <a:chExt cx="1200" cy="864"/>
          </a:xfrm>
        </p:grpSpPr>
        <p:pic>
          <p:nvPicPr>
            <p:cNvPr id="192" name="Google Shape;19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0" y="2112"/>
              <a:ext cx="672" cy="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5"/>
            <p:cNvSpPr txBox="1"/>
            <p:nvPr/>
          </p:nvSpPr>
          <p:spPr>
            <a:xfrm>
              <a:off x="240" y="2688"/>
              <a:ext cx="1200" cy="288"/>
            </a:xfrm>
            <a:prstGeom prst="rect">
              <a:avLst/>
            </a:prstGeom>
            <a:solidFill>
              <a:srgbClr val="FFDD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None/>
              </a:pPr>
              <a:r>
                <a:rPr lang="en-US" sz="2400" b="1" i="1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Teacher</a:t>
              </a:r>
              <a:endParaRPr/>
            </a:p>
          </p:txBody>
        </p:sp>
      </p:grpSp>
      <p:grpSp>
        <p:nvGrpSpPr>
          <p:cNvPr id="194" name="Google Shape;194;p5"/>
          <p:cNvGrpSpPr/>
          <p:nvPr/>
        </p:nvGrpSpPr>
        <p:grpSpPr>
          <a:xfrm>
            <a:off x="457200" y="4800600"/>
            <a:ext cx="1905000" cy="1676400"/>
            <a:chOff x="288" y="3024"/>
            <a:chExt cx="1200" cy="1056"/>
          </a:xfrm>
        </p:grpSpPr>
        <p:pic>
          <p:nvPicPr>
            <p:cNvPr id="195" name="Google Shape;195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7" y="3024"/>
              <a:ext cx="735" cy="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5"/>
            <p:cNvSpPr txBox="1"/>
            <p:nvPr/>
          </p:nvSpPr>
          <p:spPr>
            <a:xfrm>
              <a:off x="288" y="3792"/>
              <a:ext cx="1200" cy="2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None/>
              </a:pPr>
              <a:r>
                <a:rPr lang="en-US" sz="2400" b="1" i="1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Student</a:t>
              </a:r>
              <a:endParaRPr/>
            </a:p>
          </p:txBody>
        </p:sp>
      </p:grpSp>
      <p:sp>
        <p:nvSpPr>
          <p:cNvPr id="197" name="Google Shape;197;p5"/>
          <p:cNvSpPr txBox="1"/>
          <p:nvPr/>
        </p:nvSpPr>
        <p:spPr>
          <a:xfrm>
            <a:off x="2667000" y="5013325"/>
            <a:ext cx="63246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Home Environment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Learning Intelligence/ Background Knowledge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 Motivation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">
  <a:themeElements>
    <a:clrScheme name="default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FFEF66"/>
      </a:accent4>
      <a:accent5>
        <a:srgbClr val="000000"/>
      </a:accent5>
      <a:accent6>
        <a:srgbClr val="FFFFFF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1649</Words>
  <Application>Microsoft Office PowerPoint</Application>
  <PresentationFormat>On-screen Show (4:3)</PresentationFormat>
  <Paragraphs>284</Paragraphs>
  <Slides>34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Comic Sans MS</vt:lpstr>
      <vt:lpstr>Times</vt:lpstr>
      <vt:lpstr>Verdana</vt:lpstr>
      <vt:lpstr>Blank Presentation</vt:lpstr>
      <vt:lpstr>Crayon</vt:lpstr>
      <vt:lpstr>Document</vt:lpstr>
      <vt:lpstr>Leading Incremental and Transformation Change! KWL   </vt:lpstr>
      <vt:lpstr>Please share your thoughts here</vt:lpstr>
      <vt:lpstr>“The ultimate goal of change is when people see themselves as shareholders with a stake in the success of the system as whole”                 Michael Fullan</vt:lpstr>
      <vt:lpstr>Clock Activity A tool that allows people to network with others </vt:lpstr>
      <vt:lpstr>PowerPoint Presentation</vt:lpstr>
      <vt:lpstr>PowerPoint Presentation</vt:lpstr>
      <vt:lpstr>Give examples of all three types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Clock Activity A tool that allows people to network with others </vt:lpstr>
      <vt:lpstr>PowerPoint Presentation</vt:lpstr>
      <vt:lpstr>What are your strengths and challenges in incremental change?</vt:lpstr>
      <vt:lpstr>Leadership for incremental change</vt:lpstr>
      <vt:lpstr>Continuum of Collegiality  (derived from Judith Warren-Little)</vt:lpstr>
      <vt:lpstr>4 Critical Questions 1st Order Change</vt:lpstr>
      <vt:lpstr>PowerPoint Presentation</vt:lpstr>
      <vt:lpstr>What is the one big thing that you would like to see changed in schools?</vt:lpstr>
      <vt:lpstr>Leadership for second order change</vt:lpstr>
      <vt:lpstr>4 Critical Questions 2nd Order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Managing Effective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Incremental and Transformation Change!   </dc:title>
  <dc:creator>Rich DeLorenzo</dc:creator>
  <cp:lastModifiedBy>Leie PC</cp:lastModifiedBy>
  <cp:revision>23</cp:revision>
  <dcterms:created xsi:type="dcterms:W3CDTF">2009-04-20T19:29:11Z</dcterms:created>
  <dcterms:modified xsi:type="dcterms:W3CDTF">2019-11-27T11:33:37Z</dcterms:modified>
</cp:coreProperties>
</file>