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69" r:id="rId2"/>
    <p:sldId id="270" r:id="rId3"/>
    <p:sldId id="272" r:id="rId4"/>
    <p:sldId id="273" r:id="rId5"/>
    <p:sldId id="275" r:id="rId6"/>
    <p:sldId id="276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90" r:id="rId19"/>
    <p:sldId id="28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819F"/>
    <a:srgbClr val="FFCA34"/>
    <a:srgbClr val="364A50"/>
    <a:srgbClr val="B9CDDB"/>
    <a:srgbClr val="35A5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5" autoAdjust="0"/>
    <p:restoredTop sz="98233" autoAdjust="0"/>
  </p:normalViewPr>
  <p:slideViewPr>
    <p:cSldViewPr snapToGrid="0">
      <p:cViewPr>
        <p:scale>
          <a:sx n="108" d="100"/>
          <a:sy n="108" d="100"/>
        </p:scale>
        <p:origin x="1824" y="4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D5B7-5948-2341-9894-2FF76D7437E9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4301D-A4D9-0E47-943F-A6E447C209C8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498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1A6EB-8212-B746-A0F0-7A8A3C8EB281}" type="slidenum">
              <a:rPr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238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B1A6EB-8212-B746-A0F0-7A8A3C8EB281}" type="slidenum">
              <a:rPr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238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247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508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087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942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172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491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942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091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530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9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A97D8-5DC4-0E4E-9FB5-1D4FCD7840D5}" type="datetimeFigureOut">
              <a:rPr lang="en-US"/>
              <a:pPr/>
              <a:t>1/15/17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FA0E0E-4F4E-E048-A7EC-567B384616BD}" type="slidenum">
              <a:rPr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120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6.png"/><Relationship Id="rId6" Type="http://schemas.openxmlformats.org/officeDocument/2006/relationships/image" Target="../media/image5.png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8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11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ruta 36"/>
          <p:cNvSpPr txBox="1"/>
          <p:nvPr/>
        </p:nvSpPr>
        <p:spPr>
          <a:xfrm>
            <a:off x="1204383" y="492920"/>
            <a:ext cx="7248244" cy="4961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How many children will there be in 2100?</a:t>
            </a:r>
            <a:endParaRPr lang="en-US" b="1" dirty="0">
              <a:solidFill>
                <a:srgbClr val="53819F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204841" y="2226665"/>
            <a:ext cx="5084770" cy="3998996"/>
            <a:chOff x="1204841" y="2376085"/>
            <a:chExt cx="5084770" cy="3998996"/>
          </a:xfrm>
        </p:grpSpPr>
        <p:sp>
          <p:nvSpPr>
            <p:cNvPr id="8" name="Rectangle 7"/>
            <p:cNvSpPr/>
            <p:nvPr/>
          </p:nvSpPr>
          <p:spPr>
            <a:xfrm>
              <a:off x="1204841" y="2376085"/>
              <a:ext cx="203388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Billion Children</a:t>
              </a:r>
            </a:p>
          </p:txBody>
        </p:sp>
        <p:grpSp>
          <p:nvGrpSpPr>
            <p:cNvPr id="90" name="Group 89"/>
            <p:cNvGrpSpPr/>
            <p:nvPr/>
          </p:nvGrpSpPr>
          <p:grpSpPr>
            <a:xfrm>
              <a:off x="1632091" y="2876013"/>
              <a:ext cx="4344280" cy="2334371"/>
              <a:chOff x="794590" y="2133600"/>
              <a:chExt cx="5099432" cy="2822767"/>
            </a:xfrm>
          </p:grpSpPr>
          <p:grpSp>
            <p:nvGrpSpPr>
              <p:cNvPr id="91" name="Group 90"/>
              <p:cNvGrpSpPr/>
              <p:nvPr/>
            </p:nvGrpSpPr>
            <p:grpSpPr>
              <a:xfrm>
                <a:off x="794590" y="3979057"/>
                <a:ext cx="5099432" cy="977310"/>
                <a:chOff x="794590" y="3974921"/>
                <a:chExt cx="7358303" cy="954278"/>
              </a:xfrm>
            </p:grpSpPr>
            <p:sp>
              <p:nvSpPr>
                <p:cNvPr id="96" name="Rounded Rectangle 95"/>
                <p:cNvSpPr/>
                <p:nvPr/>
              </p:nvSpPr>
              <p:spPr>
                <a:xfrm>
                  <a:off x="794590" y="3974921"/>
                  <a:ext cx="7350606" cy="954278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1F9FC"/>
                </a:solidFill>
                <a:ln w="28575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Trebuchet MS"/>
                    <a:cs typeface="Trebuchet MS"/>
                  </a:endParaRPr>
                </a:p>
              </p:txBody>
            </p:sp>
            <p:cxnSp>
              <p:nvCxnSpPr>
                <p:cNvPr id="97" name="Straight Connector 96"/>
                <p:cNvCxnSpPr/>
                <p:nvPr/>
              </p:nvCxnSpPr>
              <p:spPr>
                <a:xfrm>
                  <a:off x="794590" y="3996316"/>
                  <a:ext cx="7358303" cy="0"/>
                </a:xfrm>
                <a:prstGeom prst="line">
                  <a:avLst/>
                </a:prstGeom>
                <a:ln w="28575" cmpd="sng">
                  <a:solidFill>
                    <a:srgbClr val="CEE7FA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794590" y="4903882"/>
                  <a:ext cx="7358303" cy="0"/>
                </a:xfrm>
                <a:prstGeom prst="line">
                  <a:avLst/>
                </a:prstGeom>
                <a:ln w="28575" cmpd="sng">
                  <a:solidFill>
                    <a:srgbClr val="CEE7FA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" name="Group 91"/>
              <p:cNvGrpSpPr/>
              <p:nvPr/>
            </p:nvGrpSpPr>
            <p:grpSpPr>
              <a:xfrm>
                <a:off x="794590" y="2133600"/>
                <a:ext cx="5099432" cy="977310"/>
                <a:chOff x="794590" y="3974921"/>
                <a:chExt cx="7358303" cy="954278"/>
              </a:xfrm>
            </p:grpSpPr>
            <p:sp>
              <p:nvSpPr>
                <p:cNvPr id="93" name="Rounded Rectangle 92"/>
                <p:cNvSpPr/>
                <p:nvPr/>
              </p:nvSpPr>
              <p:spPr>
                <a:xfrm>
                  <a:off x="794590" y="3974921"/>
                  <a:ext cx="7350606" cy="954278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1F9FC"/>
                </a:solidFill>
                <a:ln w="28575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Trebuchet MS"/>
                    <a:cs typeface="Trebuchet MS"/>
                  </a:endParaRPr>
                </a:p>
              </p:txBody>
            </p:sp>
            <p:cxnSp>
              <p:nvCxnSpPr>
                <p:cNvPr id="94" name="Straight Connector 93"/>
                <p:cNvCxnSpPr/>
                <p:nvPr/>
              </p:nvCxnSpPr>
              <p:spPr>
                <a:xfrm>
                  <a:off x="794590" y="3976746"/>
                  <a:ext cx="7358303" cy="0"/>
                </a:xfrm>
                <a:prstGeom prst="line">
                  <a:avLst/>
                </a:prstGeom>
                <a:ln w="28575" cmpd="sng">
                  <a:solidFill>
                    <a:srgbClr val="CEE7FA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>
                  <a:off x="794590" y="4884311"/>
                  <a:ext cx="7358303" cy="0"/>
                </a:xfrm>
                <a:prstGeom prst="line">
                  <a:avLst/>
                </a:prstGeom>
                <a:ln w="28575" cmpd="sng">
                  <a:solidFill>
                    <a:srgbClr val="CEE7FA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0" name="Group 159"/>
            <p:cNvGrpSpPr/>
            <p:nvPr/>
          </p:nvGrpSpPr>
          <p:grpSpPr>
            <a:xfrm>
              <a:off x="1900571" y="3607463"/>
              <a:ext cx="4021691" cy="70917"/>
              <a:chOff x="1189474" y="5645366"/>
              <a:chExt cx="4348777" cy="87182"/>
            </a:xfrm>
          </p:grpSpPr>
          <p:cxnSp>
            <p:nvCxnSpPr>
              <p:cNvPr id="161" name="Straight Connector 160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/>
            <p:cNvGrpSpPr/>
            <p:nvPr/>
          </p:nvGrpSpPr>
          <p:grpSpPr>
            <a:xfrm>
              <a:off x="1900571" y="4385668"/>
              <a:ext cx="4021691" cy="70917"/>
              <a:chOff x="1189474" y="5645366"/>
              <a:chExt cx="4348777" cy="87182"/>
            </a:xfrm>
          </p:grpSpPr>
          <p:cxnSp>
            <p:nvCxnSpPr>
              <p:cNvPr id="174" name="Straight Connector 173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8" name="Group 177"/>
            <p:cNvGrpSpPr/>
            <p:nvPr/>
          </p:nvGrpSpPr>
          <p:grpSpPr>
            <a:xfrm>
              <a:off x="1900571" y="5157107"/>
              <a:ext cx="4021691" cy="70917"/>
              <a:chOff x="1189474" y="5645366"/>
              <a:chExt cx="4348777" cy="87182"/>
            </a:xfrm>
          </p:grpSpPr>
          <p:cxnSp>
            <p:nvCxnSpPr>
              <p:cNvPr id="179" name="Straight Connector 178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5" name="Freeform 144"/>
            <p:cNvSpPr/>
            <p:nvPr/>
          </p:nvSpPr>
          <p:spPr>
            <a:xfrm>
              <a:off x="3400787" y="3625294"/>
              <a:ext cx="2581389" cy="762416"/>
            </a:xfrm>
            <a:custGeom>
              <a:avLst/>
              <a:gdLst>
                <a:gd name="connsiteX0" fmla="*/ 0 w 3636819"/>
                <a:gd name="connsiteY0" fmla="*/ 955964 h 955964"/>
                <a:gd name="connsiteX1" fmla="*/ 665019 w 3636819"/>
                <a:gd name="connsiteY1" fmla="*/ 727364 h 955964"/>
                <a:gd name="connsiteX2" fmla="*/ 1766455 w 3636819"/>
                <a:gd name="connsiteY2" fmla="*/ 457200 h 955964"/>
                <a:gd name="connsiteX3" fmla="*/ 2784764 w 3636819"/>
                <a:gd name="connsiteY3" fmla="*/ 145473 h 955964"/>
                <a:gd name="connsiteX4" fmla="*/ 3636819 w 3636819"/>
                <a:gd name="connsiteY4" fmla="*/ 0 h 955964"/>
                <a:gd name="connsiteX0" fmla="*/ 0 w 3636819"/>
                <a:gd name="connsiteY0" fmla="*/ 955964 h 955964"/>
                <a:gd name="connsiteX1" fmla="*/ 709263 w 3636819"/>
                <a:gd name="connsiteY1" fmla="*/ 741219 h 955964"/>
                <a:gd name="connsiteX2" fmla="*/ 1766455 w 3636819"/>
                <a:gd name="connsiteY2" fmla="*/ 457200 h 955964"/>
                <a:gd name="connsiteX3" fmla="*/ 2784764 w 3636819"/>
                <a:gd name="connsiteY3" fmla="*/ 145473 h 955964"/>
                <a:gd name="connsiteX4" fmla="*/ 3636819 w 3636819"/>
                <a:gd name="connsiteY4" fmla="*/ 0 h 95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6819" h="955964">
                  <a:moveTo>
                    <a:pt x="0" y="955964"/>
                  </a:moveTo>
                  <a:cubicBezTo>
                    <a:pt x="185305" y="883227"/>
                    <a:pt x="414854" y="824346"/>
                    <a:pt x="709263" y="741219"/>
                  </a:cubicBezTo>
                  <a:cubicBezTo>
                    <a:pt x="1003672" y="658092"/>
                    <a:pt x="1420538" y="556491"/>
                    <a:pt x="1766455" y="457200"/>
                  </a:cubicBezTo>
                  <a:cubicBezTo>
                    <a:pt x="2112372" y="357909"/>
                    <a:pt x="2473037" y="221673"/>
                    <a:pt x="2784764" y="145473"/>
                  </a:cubicBezTo>
                  <a:cubicBezTo>
                    <a:pt x="3096491" y="69273"/>
                    <a:pt x="3366655" y="34636"/>
                    <a:pt x="3636819" y="0"/>
                  </a:cubicBezTo>
                </a:path>
              </a:pathLst>
            </a:custGeom>
            <a:noFill/>
            <a:ln w="127000" cmpd="sng">
              <a:solidFill>
                <a:srgbClr val="FFA4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146" name="Freeform 145"/>
            <p:cNvSpPr/>
            <p:nvPr/>
          </p:nvSpPr>
          <p:spPr>
            <a:xfrm>
              <a:off x="3240321" y="4341455"/>
              <a:ext cx="2704177" cy="73878"/>
            </a:xfrm>
            <a:custGeom>
              <a:avLst/>
              <a:gdLst>
                <a:gd name="connsiteX0" fmla="*/ 0 w 3657600"/>
                <a:gd name="connsiteY0" fmla="*/ 154744 h 154744"/>
                <a:gd name="connsiteX1" fmla="*/ 997527 w 3657600"/>
                <a:gd name="connsiteY1" fmla="*/ 30054 h 154744"/>
                <a:gd name="connsiteX2" fmla="*/ 2015836 w 3657600"/>
                <a:gd name="connsiteY2" fmla="*/ 9272 h 154744"/>
                <a:gd name="connsiteX3" fmla="*/ 3657600 w 3657600"/>
                <a:gd name="connsiteY3" fmla="*/ 154744 h 154744"/>
                <a:gd name="connsiteX0" fmla="*/ 0 w 3657600"/>
                <a:gd name="connsiteY0" fmla="*/ 132672 h 132672"/>
                <a:gd name="connsiteX1" fmla="*/ 997527 w 3657600"/>
                <a:gd name="connsiteY1" fmla="*/ 7982 h 132672"/>
                <a:gd name="connsiteX2" fmla="*/ 2060570 w 3657600"/>
                <a:gd name="connsiteY2" fmla="*/ 25680 h 132672"/>
                <a:gd name="connsiteX3" fmla="*/ 3657600 w 3657600"/>
                <a:gd name="connsiteY3" fmla="*/ 132672 h 132672"/>
                <a:gd name="connsiteX0" fmla="*/ 0 w 3657600"/>
                <a:gd name="connsiteY0" fmla="*/ 143251 h 143251"/>
                <a:gd name="connsiteX1" fmla="*/ 809644 w 3657600"/>
                <a:gd name="connsiteY1" fmla="*/ 5735 h 143251"/>
                <a:gd name="connsiteX2" fmla="*/ 2060570 w 3657600"/>
                <a:gd name="connsiteY2" fmla="*/ 36259 h 143251"/>
                <a:gd name="connsiteX3" fmla="*/ 3657600 w 3657600"/>
                <a:gd name="connsiteY3" fmla="*/ 143251 h 14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7600" h="143251">
                  <a:moveTo>
                    <a:pt x="0" y="143251"/>
                  </a:moveTo>
                  <a:cubicBezTo>
                    <a:pt x="330777" y="93028"/>
                    <a:pt x="466216" y="23567"/>
                    <a:pt x="809644" y="5735"/>
                  </a:cubicBezTo>
                  <a:cubicBezTo>
                    <a:pt x="1153072" y="-12097"/>
                    <a:pt x="1617225" y="15477"/>
                    <a:pt x="2060570" y="36259"/>
                  </a:cubicBezTo>
                  <a:cubicBezTo>
                    <a:pt x="2503916" y="57041"/>
                    <a:pt x="3058391" y="80906"/>
                    <a:pt x="3657600" y="143251"/>
                  </a:cubicBezTo>
                </a:path>
              </a:pathLst>
            </a:custGeom>
            <a:noFill/>
            <a:ln w="127000" cmpd="sng">
              <a:solidFill>
                <a:srgbClr val="FFA4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147" name="Freeform 146"/>
            <p:cNvSpPr/>
            <p:nvPr/>
          </p:nvSpPr>
          <p:spPr>
            <a:xfrm>
              <a:off x="1542566" y="4430928"/>
              <a:ext cx="1728081" cy="1038682"/>
            </a:xfrm>
            <a:custGeom>
              <a:avLst/>
              <a:gdLst>
                <a:gd name="connsiteX0" fmla="*/ 0 w 1870364"/>
                <a:gd name="connsiteY0" fmla="*/ 1280753 h 1280753"/>
                <a:gd name="connsiteX1" fmla="*/ 498764 w 1870364"/>
                <a:gd name="connsiteY1" fmla="*/ 781990 h 1280753"/>
                <a:gd name="connsiteX2" fmla="*/ 810491 w 1870364"/>
                <a:gd name="connsiteY2" fmla="*/ 553390 h 1280753"/>
                <a:gd name="connsiteX3" fmla="*/ 1288473 w 1870364"/>
                <a:gd name="connsiteY3" fmla="*/ 304008 h 1280753"/>
                <a:gd name="connsiteX4" fmla="*/ 1745673 w 1870364"/>
                <a:gd name="connsiteY4" fmla="*/ 33844 h 1280753"/>
                <a:gd name="connsiteX5" fmla="*/ 1870364 w 1870364"/>
                <a:gd name="connsiteY5" fmla="*/ 13062 h 1280753"/>
                <a:gd name="connsiteX0" fmla="*/ 0 w 1887617"/>
                <a:gd name="connsiteY0" fmla="*/ 1287798 h 1287798"/>
                <a:gd name="connsiteX1" fmla="*/ 498764 w 1887617"/>
                <a:gd name="connsiteY1" fmla="*/ 789035 h 1287798"/>
                <a:gd name="connsiteX2" fmla="*/ 810491 w 1887617"/>
                <a:gd name="connsiteY2" fmla="*/ 560435 h 1287798"/>
                <a:gd name="connsiteX3" fmla="*/ 1288473 w 1887617"/>
                <a:gd name="connsiteY3" fmla="*/ 311053 h 1287798"/>
                <a:gd name="connsiteX4" fmla="*/ 1745673 w 1887617"/>
                <a:gd name="connsiteY4" fmla="*/ 40889 h 1287798"/>
                <a:gd name="connsiteX5" fmla="*/ 1887617 w 1887617"/>
                <a:gd name="connsiteY5" fmla="*/ 8687 h 1287798"/>
                <a:gd name="connsiteX0" fmla="*/ 0 w 1887617"/>
                <a:gd name="connsiteY0" fmla="*/ 1282830 h 1282830"/>
                <a:gd name="connsiteX1" fmla="*/ 498764 w 1887617"/>
                <a:gd name="connsiteY1" fmla="*/ 784067 h 1282830"/>
                <a:gd name="connsiteX2" fmla="*/ 810491 w 1887617"/>
                <a:gd name="connsiteY2" fmla="*/ 555467 h 1282830"/>
                <a:gd name="connsiteX3" fmla="*/ 1288473 w 1887617"/>
                <a:gd name="connsiteY3" fmla="*/ 306085 h 1282830"/>
                <a:gd name="connsiteX4" fmla="*/ 1745673 w 1887617"/>
                <a:gd name="connsiteY4" fmla="*/ 35921 h 1282830"/>
                <a:gd name="connsiteX5" fmla="*/ 1887617 w 1887617"/>
                <a:gd name="connsiteY5" fmla="*/ 3719 h 1282830"/>
                <a:gd name="connsiteX0" fmla="*/ 0 w 1874677"/>
                <a:gd name="connsiteY0" fmla="*/ 1282830 h 1282830"/>
                <a:gd name="connsiteX1" fmla="*/ 498764 w 1874677"/>
                <a:gd name="connsiteY1" fmla="*/ 784067 h 1282830"/>
                <a:gd name="connsiteX2" fmla="*/ 810491 w 1874677"/>
                <a:gd name="connsiteY2" fmla="*/ 555467 h 1282830"/>
                <a:gd name="connsiteX3" fmla="*/ 1288473 w 1874677"/>
                <a:gd name="connsiteY3" fmla="*/ 306085 h 1282830"/>
                <a:gd name="connsiteX4" fmla="*/ 1745673 w 1874677"/>
                <a:gd name="connsiteY4" fmla="*/ 35921 h 1282830"/>
                <a:gd name="connsiteX5" fmla="*/ 1874677 w 1874677"/>
                <a:gd name="connsiteY5" fmla="*/ 3719 h 1282830"/>
                <a:gd name="connsiteX0" fmla="*/ 44723 w 1919400"/>
                <a:gd name="connsiteY0" fmla="*/ 1282830 h 1313236"/>
                <a:gd name="connsiteX1" fmla="*/ 34883 w 1919400"/>
                <a:gd name="connsiteY1" fmla="*/ 1274288 h 1313236"/>
                <a:gd name="connsiteX2" fmla="*/ 543487 w 1919400"/>
                <a:gd name="connsiteY2" fmla="*/ 784067 h 1313236"/>
                <a:gd name="connsiteX3" fmla="*/ 855214 w 1919400"/>
                <a:gd name="connsiteY3" fmla="*/ 555467 h 1313236"/>
                <a:gd name="connsiteX4" fmla="*/ 1333196 w 1919400"/>
                <a:gd name="connsiteY4" fmla="*/ 306085 h 1313236"/>
                <a:gd name="connsiteX5" fmla="*/ 1790396 w 1919400"/>
                <a:gd name="connsiteY5" fmla="*/ 35921 h 1313236"/>
                <a:gd name="connsiteX6" fmla="*/ 1919400 w 1919400"/>
                <a:gd name="connsiteY6" fmla="*/ 3719 h 1313236"/>
                <a:gd name="connsiteX0" fmla="*/ 88 w 1874765"/>
                <a:gd name="connsiteY0" fmla="*/ 1282830 h 1282830"/>
                <a:gd name="connsiteX1" fmla="*/ 102484 w 1874765"/>
                <a:gd name="connsiteY1" fmla="*/ 1197410 h 1282830"/>
                <a:gd name="connsiteX2" fmla="*/ 498852 w 1874765"/>
                <a:gd name="connsiteY2" fmla="*/ 784067 h 1282830"/>
                <a:gd name="connsiteX3" fmla="*/ 810579 w 1874765"/>
                <a:gd name="connsiteY3" fmla="*/ 555467 h 1282830"/>
                <a:gd name="connsiteX4" fmla="*/ 1288561 w 1874765"/>
                <a:gd name="connsiteY4" fmla="*/ 306085 h 1282830"/>
                <a:gd name="connsiteX5" fmla="*/ 1745761 w 1874765"/>
                <a:gd name="connsiteY5" fmla="*/ 35921 h 1282830"/>
                <a:gd name="connsiteX6" fmla="*/ 1874765 w 1874765"/>
                <a:gd name="connsiteY6" fmla="*/ 3719 h 1282830"/>
                <a:gd name="connsiteX0" fmla="*/ 4 w 2332259"/>
                <a:gd name="connsiteY0" fmla="*/ 1692851 h 1692851"/>
                <a:gd name="connsiteX1" fmla="*/ 559978 w 2332259"/>
                <a:gd name="connsiteY1" fmla="*/ 1197410 h 1692851"/>
                <a:gd name="connsiteX2" fmla="*/ 956346 w 2332259"/>
                <a:gd name="connsiteY2" fmla="*/ 784067 h 1692851"/>
                <a:gd name="connsiteX3" fmla="*/ 1268073 w 2332259"/>
                <a:gd name="connsiteY3" fmla="*/ 555467 h 1692851"/>
                <a:gd name="connsiteX4" fmla="*/ 1746055 w 2332259"/>
                <a:gd name="connsiteY4" fmla="*/ 306085 h 1692851"/>
                <a:gd name="connsiteX5" fmla="*/ 2203255 w 2332259"/>
                <a:gd name="connsiteY5" fmla="*/ 35921 h 1692851"/>
                <a:gd name="connsiteX6" fmla="*/ 2332259 w 2332259"/>
                <a:gd name="connsiteY6" fmla="*/ 3719 h 1692851"/>
                <a:gd name="connsiteX0" fmla="*/ 3 w 2375426"/>
                <a:gd name="connsiteY0" fmla="*/ 1667225 h 1667225"/>
                <a:gd name="connsiteX1" fmla="*/ 603145 w 2375426"/>
                <a:gd name="connsiteY1" fmla="*/ 1197410 h 1667225"/>
                <a:gd name="connsiteX2" fmla="*/ 999513 w 2375426"/>
                <a:gd name="connsiteY2" fmla="*/ 784067 h 1667225"/>
                <a:gd name="connsiteX3" fmla="*/ 1311240 w 2375426"/>
                <a:gd name="connsiteY3" fmla="*/ 555467 h 1667225"/>
                <a:gd name="connsiteX4" fmla="*/ 1789222 w 2375426"/>
                <a:gd name="connsiteY4" fmla="*/ 306085 h 1667225"/>
                <a:gd name="connsiteX5" fmla="*/ 2246422 w 2375426"/>
                <a:gd name="connsiteY5" fmla="*/ 35921 h 1667225"/>
                <a:gd name="connsiteX6" fmla="*/ 2375426 w 2375426"/>
                <a:gd name="connsiteY6" fmla="*/ 3719 h 1667225"/>
                <a:gd name="connsiteX0" fmla="*/ 3 w 2375426"/>
                <a:gd name="connsiteY0" fmla="*/ 1667225 h 1667225"/>
                <a:gd name="connsiteX1" fmla="*/ 603145 w 2375426"/>
                <a:gd name="connsiteY1" fmla="*/ 1197410 h 1667225"/>
                <a:gd name="connsiteX2" fmla="*/ 1007922 w 2375426"/>
                <a:gd name="connsiteY2" fmla="*/ 793887 h 1667225"/>
                <a:gd name="connsiteX3" fmla="*/ 1311240 w 2375426"/>
                <a:gd name="connsiteY3" fmla="*/ 555467 h 1667225"/>
                <a:gd name="connsiteX4" fmla="*/ 1789222 w 2375426"/>
                <a:gd name="connsiteY4" fmla="*/ 306085 h 1667225"/>
                <a:gd name="connsiteX5" fmla="*/ 2246422 w 2375426"/>
                <a:gd name="connsiteY5" fmla="*/ 35921 h 1667225"/>
                <a:gd name="connsiteX6" fmla="*/ 2375426 w 2375426"/>
                <a:gd name="connsiteY6" fmla="*/ 3719 h 1667225"/>
                <a:gd name="connsiteX0" fmla="*/ 3 w 2375426"/>
                <a:gd name="connsiteY0" fmla="*/ 1667225 h 1667225"/>
                <a:gd name="connsiteX1" fmla="*/ 603145 w 2375426"/>
                <a:gd name="connsiteY1" fmla="*/ 1197410 h 1667225"/>
                <a:gd name="connsiteX2" fmla="*/ 1007922 w 2375426"/>
                <a:gd name="connsiteY2" fmla="*/ 793887 h 1667225"/>
                <a:gd name="connsiteX3" fmla="*/ 1336466 w 2375426"/>
                <a:gd name="connsiteY3" fmla="*/ 555466 h 1667225"/>
                <a:gd name="connsiteX4" fmla="*/ 1789222 w 2375426"/>
                <a:gd name="connsiteY4" fmla="*/ 306085 h 1667225"/>
                <a:gd name="connsiteX5" fmla="*/ 2246422 w 2375426"/>
                <a:gd name="connsiteY5" fmla="*/ 35921 h 1667225"/>
                <a:gd name="connsiteX6" fmla="*/ 2375426 w 2375426"/>
                <a:gd name="connsiteY6" fmla="*/ 3719 h 166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5426" h="1667225">
                  <a:moveTo>
                    <a:pt x="3" y="1667225"/>
                  </a:moveTo>
                  <a:cubicBezTo>
                    <a:pt x="-1637" y="1665801"/>
                    <a:pt x="520018" y="1280537"/>
                    <a:pt x="603145" y="1197410"/>
                  </a:cubicBezTo>
                  <a:cubicBezTo>
                    <a:pt x="686272" y="1114283"/>
                    <a:pt x="885702" y="900878"/>
                    <a:pt x="1007922" y="793887"/>
                  </a:cubicBezTo>
                  <a:cubicBezTo>
                    <a:pt x="1130142" y="686896"/>
                    <a:pt x="1206249" y="636766"/>
                    <a:pt x="1336466" y="555466"/>
                  </a:cubicBezTo>
                  <a:cubicBezTo>
                    <a:pt x="1466683" y="474166"/>
                    <a:pt x="1637563" y="392676"/>
                    <a:pt x="1789222" y="306085"/>
                  </a:cubicBezTo>
                  <a:cubicBezTo>
                    <a:pt x="1940881" y="219494"/>
                    <a:pt x="2149440" y="84412"/>
                    <a:pt x="2246422" y="35921"/>
                  </a:cubicBezTo>
                  <a:cubicBezTo>
                    <a:pt x="2304585" y="17884"/>
                    <a:pt x="2361571" y="-10136"/>
                    <a:pt x="2375426" y="3719"/>
                  </a:cubicBezTo>
                </a:path>
              </a:pathLst>
            </a:custGeom>
            <a:noFill/>
            <a:ln w="127000" cmpd="sng">
              <a:solidFill>
                <a:srgbClr val="FFA4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latin typeface="Trebuchet MS"/>
                <a:cs typeface="Trebuchet MS"/>
              </a:endParaRPr>
            </a:p>
          </p:txBody>
        </p:sp>
        <p:grpSp>
          <p:nvGrpSpPr>
            <p:cNvPr id="140" name="Group 139"/>
            <p:cNvGrpSpPr/>
            <p:nvPr/>
          </p:nvGrpSpPr>
          <p:grpSpPr>
            <a:xfrm>
              <a:off x="1900571" y="2839523"/>
              <a:ext cx="4021691" cy="70917"/>
              <a:chOff x="1189474" y="5645366"/>
              <a:chExt cx="4348777" cy="87182"/>
            </a:xfrm>
          </p:grpSpPr>
          <p:cxnSp>
            <p:nvCxnSpPr>
              <p:cNvPr id="141" name="Straight Connector 140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6" name="Group 195"/>
            <p:cNvGrpSpPr/>
            <p:nvPr/>
          </p:nvGrpSpPr>
          <p:grpSpPr>
            <a:xfrm>
              <a:off x="1906854" y="5981401"/>
              <a:ext cx="4021691" cy="52678"/>
              <a:chOff x="1189474" y="5645366"/>
              <a:chExt cx="4348777" cy="87182"/>
            </a:xfrm>
          </p:grpSpPr>
          <p:cxnSp>
            <p:nvCxnSpPr>
              <p:cNvPr id="197" name="Straight Connector 196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5381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5381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5381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5381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01" name="Straight Connector 200"/>
            <p:cNvCxnSpPr/>
            <p:nvPr/>
          </p:nvCxnSpPr>
          <p:spPr>
            <a:xfrm flipH="1">
              <a:off x="1578773" y="5974189"/>
              <a:ext cx="4549261" cy="0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TextBox 17"/>
            <p:cNvSpPr txBox="1">
              <a:spLocks noChangeArrowheads="1"/>
            </p:cNvSpPr>
            <p:nvPr/>
          </p:nvSpPr>
          <p:spPr bwMode="auto">
            <a:xfrm>
              <a:off x="1231074" y="5754268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0</a:t>
              </a:r>
            </a:p>
          </p:txBody>
        </p:sp>
        <p:sp>
          <p:nvSpPr>
            <p:cNvPr id="203" name="TextBox 26"/>
            <p:cNvSpPr txBox="1">
              <a:spLocks noChangeArrowheads="1"/>
            </p:cNvSpPr>
            <p:nvPr/>
          </p:nvSpPr>
          <p:spPr bwMode="auto">
            <a:xfrm>
              <a:off x="1480761" y="5974969"/>
              <a:ext cx="7857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1950</a:t>
              </a:r>
            </a:p>
          </p:txBody>
        </p:sp>
        <p:sp>
          <p:nvSpPr>
            <p:cNvPr id="204" name="TextBox 27"/>
            <p:cNvSpPr txBox="1">
              <a:spLocks noChangeArrowheads="1"/>
            </p:cNvSpPr>
            <p:nvPr/>
          </p:nvSpPr>
          <p:spPr bwMode="auto">
            <a:xfrm>
              <a:off x="2873251" y="5974971"/>
              <a:ext cx="7857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2000</a:t>
              </a:r>
            </a:p>
          </p:txBody>
        </p:sp>
        <p:sp>
          <p:nvSpPr>
            <p:cNvPr id="205" name="TextBox 28"/>
            <p:cNvSpPr txBox="1">
              <a:spLocks noChangeArrowheads="1"/>
            </p:cNvSpPr>
            <p:nvPr/>
          </p:nvSpPr>
          <p:spPr bwMode="auto">
            <a:xfrm>
              <a:off x="4197418" y="5974970"/>
              <a:ext cx="7857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2050</a:t>
              </a:r>
            </a:p>
          </p:txBody>
        </p:sp>
        <p:sp>
          <p:nvSpPr>
            <p:cNvPr id="206" name="TextBox 29"/>
            <p:cNvSpPr txBox="1">
              <a:spLocks noChangeArrowheads="1"/>
            </p:cNvSpPr>
            <p:nvPr/>
          </p:nvSpPr>
          <p:spPr bwMode="auto">
            <a:xfrm>
              <a:off x="5503819" y="5974969"/>
              <a:ext cx="7857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2100</a:t>
              </a:r>
            </a:p>
          </p:txBody>
        </p:sp>
        <p:sp>
          <p:nvSpPr>
            <p:cNvPr id="207" name="Rectangle 206"/>
            <p:cNvSpPr/>
            <p:nvPr/>
          </p:nvSpPr>
          <p:spPr>
            <a:xfrm>
              <a:off x="1447480" y="5221943"/>
              <a:ext cx="182142" cy="453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208" name="TextBox 11"/>
            <p:cNvSpPr txBox="1">
              <a:spLocks noChangeArrowheads="1"/>
            </p:cNvSpPr>
            <p:nvPr/>
          </p:nvSpPr>
          <p:spPr bwMode="auto">
            <a:xfrm>
              <a:off x="1224956" y="2660432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4</a:t>
              </a:r>
            </a:p>
          </p:txBody>
        </p:sp>
        <p:sp>
          <p:nvSpPr>
            <p:cNvPr id="209" name="TextBox 12"/>
            <p:cNvSpPr txBox="1">
              <a:spLocks noChangeArrowheads="1"/>
            </p:cNvSpPr>
            <p:nvPr/>
          </p:nvSpPr>
          <p:spPr bwMode="auto">
            <a:xfrm>
              <a:off x="1231074" y="4196301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2</a:t>
              </a:r>
            </a:p>
          </p:txBody>
        </p:sp>
        <p:sp>
          <p:nvSpPr>
            <p:cNvPr id="210" name="TextBox 14"/>
            <p:cNvSpPr txBox="1">
              <a:spLocks noChangeArrowheads="1"/>
            </p:cNvSpPr>
            <p:nvPr/>
          </p:nvSpPr>
          <p:spPr bwMode="auto">
            <a:xfrm>
              <a:off x="1231074" y="3433891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3</a:t>
              </a:r>
            </a:p>
          </p:txBody>
        </p:sp>
        <p:sp>
          <p:nvSpPr>
            <p:cNvPr id="211" name="TextBox 16"/>
            <p:cNvSpPr txBox="1">
              <a:spLocks noChangeArrowheads="1"/>
            </p:cNvSpPr>
            <p:nvPr/>
          </p:nvSpPr>
          <p:spPr bwMode="auto">
            <a:xfrm>
              <a:off x="1231074" y="4975285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1</a:t>
              </a:r>
            </a:p>
          </p:txBody>
        </p:sp>
        <p:cxnSp>
          <p:nvCxnSpPr>
            <p:cNvPr id="212" name="Straight Connector 211"/>
            <p:cNvCxnSpPr/>
            <p:nvPr/>
          </p:nvCxnSpPr>
          <p:spPr>
            <a:xfrm>
              <a:off x="1632091" y="2797804"/>
              <a:ext cx="0" cy="3183598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 bwMode="auto">
            <a:xfrm rot="16200000" flipV="1">
              <a:off x="1606040" y="4381573"/>
              <a:ext cx="0" cy="65892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 bwMode="auto">
            <a:xfrm rot="16200000" flipV="1">
              <a:off x="1607896" y="2845290"/>
              <a:ext cx="0" cy="65892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 bwMode="auto">
            <a:xfrm rot="16200000" flipV="1">
              <a:off x="1607896" y="3613432"/>
              <a:ext cx="0" cy="65892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 bwMode="auto">
            <a:xfrm rot="16200000" flipV="1">
              <a:off x="1606040" y="5149716"/>
              <a:ext cx="0" cy="65892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Freeform 143"/>
            <p:cNvSpPr/>
            <p:nvPr/>
          </p:nvSpPr>
          <p:spPr>
            <a:xfrm>
              <a:off x="3453866" y="2835257"/>
              <a:ext cx="2462116" cy="1486154"/>
            </a:xfrm>
            <a:custGeom>
              <a:avLst/>
              <a:gdLst>
                <a:gd name="connsiteX0" fmla="*/ 0 w 3678381"/>
                <a:gd name="connsiteY0" fmla="*/ 2182091 h 2182091"/>
                <a:gd name="connsiteX1" fmla="*/ 706581 w 3678381"/>
                <a:gd name="connsiteY1" fmla="*/ 1870364 h 2182091"/>
                <a:gd name="connsiteX2" fmla="*/ 1662545 w 3678381"/>
                <a:gd name="connsiteY2" fmla="*/ 1392382 h 2182091"/>
                <a:gd name="connsiteX3" fmla="*/ 2493818 w 3678381"/>
                <a:gd name="connsiteY3" fmla="*/ 831273 h 2182091"/>
                <a:gd name="connsiteX4" fmla="*/ 3678381 w 3678381"/>
                <a:gd name="connsiteY4" fmla="*/ 0 h 2182091"/>
                <a:gd name="connsiteX0" fmla="*/ 0 w 3678381"/>
                <a:gd name="connsiteY0" fmla="*/ 2182091 h 2182091"/>
                <a:gd name="connsiteX1" fmla="*/ 680702 w 3678381"/>
                <a:gd name="connsiteY1" fmla="*/ 1866051 h 2182091"/>
                <a:gd name="connsiteX2" fmla="*/ 1662545 w 3678381"/>
                <a:gd name="connsiteY2" fmla="*/ 1392382 h 2182091"/>
                <a:gd name="connsiteX3" fmla="*/ 2493818 w 3678381"/>
                <a:gd name="connsiteY3" fmla="*/ 831273 h 2182091"/>
                <a:gd name="connsiteX4" fmla="*/ 3678381 w 3678381"/>
                <a:gd name="connsiteY4" fmla="*/ 0 h 2182091"/>
                <a:gd name="connsiteX0" fmla="*/ 0 w 3678381"/>
                <a:gd name="connsiteY0" fmla="*/ 2182091 h 2182091"/>
                <a:gd name="connsiteX1" fmla="*/ 680702 w 3678381"/>
                <a:gd name="connsiteY1" fmla="*/ 1866051 h 2182091"/>
                <a:gd name="connsiteX2" fmla="*/ 1645292 w 3678381"/>
                <a:gd name="connsiteY2" fmla="*/ 1366503 h 2182091"/>
                <a:gd name="connsiteX3" fmla="*/ 2493818 w 3678381"/>
                <a:gd name="connsiteY3" fmla="*/ 831273 h 2182091"/>
                <a:gd name="connsiteX4" fmla="*/ 3678381 w 3678381"/>
                <a:gd name="connsiteY4" fmla="*/ 0 h 2182091"/>
                <a:gd name="connsiteX0" fmla="*/ 0 w 3678381"/>
                <a:gd name="connsiteY0" fmla="*/ 2182091 h 2182091"/>
                <a:gd name="connsiteX1" fmla="*/ 680702 w 3678381"/>
                <a:gd name="connsiteY1" fmla="*/ 1866051 h 2182091"/>
                <a:gd name="connsiteX2" fmla="*/ 1645292 w 3678381"/>
                <a:gd name="connsiteY2" fmla="*/ 1366503 h 2182091"/>
                <a:gd name="connsiteX3" fmla="*/ 2498131 w 3678381"/>
                <a:gd name="connsiteY3" fmla="*/ 805394 h 2182091"/>
                <a:gd name="connsiteX4" fmla="*/ 3678381 w 3678381"/>
                <a:gd name="connsiteY4" fmla="*/ 0 h 2182091"/>
                <a:gd name="connsiteX0" fmla="*/ 0 w 3678381"/>
                <a:gd name="connsiteY0" fmla="*/ 2182091 h 2182091"/>
                <a:gd name="connsiteX1" fmla="*/ 680702 w 3678381"/>
                <a:gd name="connsiteY1" fmla="*/ 1835954 h 2182091"/>
                <a:gd name="connsiteX2" fmla="*/ 1645292 w 3678381"/>
                <a:gd name="connsiteY2" fmla="*/ 1366503 h 2182091"/>
                <a:gd name="connsiteX3" fmla="*/ 2498131 w 3678381"/>
                <a:gd name="connsiteY3" fmla="*/ 805394 h 2182091"/>
                <a:gd name="connsiteX4" fmla="*/ 3678381 w 3678381"/>
                <a:gd name="connsiteY4" fmla="*/ 0 h 2182091"/>
                <a:gd name="connsiteX0" fmla="*/ 0 w 3384808"/>
                <a:gd name="connsiteY0" fmla="*/ 2024077 h 2024077"/>
                <a:gd name="connsiteX1" fmla="*/ 387129 w 3384808"/>
                <a:gd name="connsiteY1" fmla="*/ 1835954 h 2024077"/>
                <a:gd name="connsiteX2" fmla="*/ 1351719 w 3384808"/>
                <a:gd name="connsiteY2" fmla="*/ 1366503 h 2024077"/>
                <a:gd name="connsiteX3" fmla="*/ 2204558 w 3384808"/>
                <a:gd name="connsiteY3" fmla="*/ 805394 h 2024077"/>
                <a:gd name="connsiteX4" fmla="*/ 3384808 w 3384808"/>
                <a:gd name="connsiteY4" fmla="*/ 0 h 202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4808" h="2024077">
                  <a:moveTo>
                    <a:pt x="0" y="2024077"/>
                  </a:moveTo>
                  <a:cubicBezTo>
                    <a:pt x="214745" y="1934022"/>
                    <a:pt x="161843" y="1945550"/>
                    <a:pt x="387129" y="1835954"/>
                  </a:cubicBezTo>
                  <a:cubicBezTo>
                    <a:pt x="612415" y="1726358"/>
                    <a:pt x="1048814" y="1538263"/>
                    <a:pt x="1351719" y="1366503"/>
                  </a:cubicBezTo>
                  <a:cubicBezTo>
                    <a:pt x="1654624" y="1194743"/>
                    <a:pt x="1868585" y="1037458"/>
                    <a:pt x="2204558" y="805394"/>
                  </a:cubicBezTo>
                  <a:cubicBezTo>
                    <a:pt x="2540531" y="573330"/>
                    <a:pt x="2960513" y="299604"/>
                    <a:pt x="3384808" y="0"/>
                  </a:cubicBezTo>
                </a:path>
              </a:pathLst>
            </a:custGeom>
            <a:noFill/>
            <a:ln w="127000" cmpd="sng">
              <a:solidFill>
                <a:srgbClr val="FFA4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220" name="Oval 219"/>
            <p:cNvSpPr/>
            <p:nvPr/>
          </p:nvSpPr>
          <p:spPr>
            <a:xfrm>
              <a:off x="3191374" y="4320789"/>
              <a:ext cx="176792" cy="176792"/>
            </a:xfrm>
            <a:prstGeom prst="ellipse">
              <a:avLst/>
            </a:prstGeom>
            <a:solidFill>
              <a:srgbClr val="FFA400"/>
            </a:solidFill>
            <a:ln w="381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6944102" y="2524553"/>
            <a:ext cx="2107203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53819F"/>
                </a:solidFill>
                <a:latin typeface="Trebuchet MS"/>
                <a:cs typeface="Trebuchet MS"/>
              </a:rPr>
              <a:t>4 billion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944103" y="3302518"/>
            <a:ext cx="2102414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53819F"/>
                </a:solidFill>
                <a:latin typeface="Trebuchet MS"/>
                <a:cs typeface="Trebuchet MS"/>
              </a:rPr>
              <a:t>3 billion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950420" y="4099440"/>
            <a:ext cx="2082639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53819F"/>
                </a:solidFill>
                <a:latin typeface="Trebuchet MS"/>
                <a:cs typeface="Trebuchet MS"/>
              </a:rPr>
              <a:t>2 billion</a:t>
            </a:r>
          </a:p>
        </p:txBody>
      </p:sp>
      <p:sp>
        <p:nvSpPr>
          <p:cNvPr id="112" name="Oval 111"/>
          <p:cNvSpPr/>
          <p:nvPr/>
        </p:nvSpPr>
        <p:spPr>
          <a:xfrm>
            <a:off x="6032161" y="252664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5" name="Oval 114"/>
          <p:cNvSpPr/>
          <p:nvPr/>
        </p:nvSpPr>
        <p:spPr>
          <a:xfrm>
            <a:off x="6039786" y="3308243"/>
            <a:ext cx="416552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r>
              <a:rPr lang="en-US" sz="2400" b="1" dirty="0">
                <a:latin typeface="Trebuchet MS"/>
                <a:cs typeface="Trebuchet MS"/>
              </a:rPr>
              <a:t>B</a:t>
            </a:r>
          </a:p>
        </p:txBody>
      </p:sp>
      <p:sp>
        <p:nvSpPr>
          <p:cNvPr id="117" name="Oval 116"/>
          <p:cNvSpPr/>
          <p:nvPr/>
        </p:nvSpPr>
        <p:spPr>
          <a:xfrm>
            <a:off x="6060233" y="4094109"/>
            <a:ext cx="431299" cy="431299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9" name="Rounded Rectangle 118"/>
          <p:cNvSpPr/>
          <p:nvPr/>
        </p:nvSpPr>
        <p:spPr>
          <a:xfrm>
            <a:off x="6577438" y="255225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6577438" y="333004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6577438" y="412886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04" name="textruta 36"/>
          <p:cNvSpPr txBox="1"/>
          <p:nvPr/>
        </p:nvSpPr>
        <p:spPr>
          <a:xfrm>
            <a:off x="1204383" y="1022599"/>
            <a:ext cx="7339253" cy="98125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rgbClr val="53819F"/>
                </a:solidFill>
                <a:latin typeface="Verdana"/>
                <a:cs typeface="Verdana"/>
              </a:rPr>
              <a:t>In 1950 there were fewer than one billion children (aged 0-14) in the world. By 2000 there were almost two billion. How many do UN experts think there will be in 2100?</a:t>
            </a:r>
            <a:endParaRPr lang="en-US" sz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1: FUTURE NUMBER OF CHILDREN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Q1.1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222536" y="595210"/>
            <a:ext cx="776565" cy="780257"/>
            <a:chOff x="5793478" y="1846991"/>
            <a:chExt cx="489380" cy="491708"/>
          </a:xfrm>
          <a:solidFill>
            <a:srgbClr val="53819F"/>
          </a:solidFill>
        </p:grpSpPr>
        <p:sp>
          <p:nvSpPr>
            <p:cNvPr id="88" name="Oval 87"/>
            <p:cNvSpPr/>
            <p:nvPr/>
          </p:nvSpPr>
          <p:spPr>
            <a:xfrm>
              <a:off x="5793478" y="1850005"/>
              <a:ext cx="488693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endParaRPr lang="en-US" sz="4800" b="1" dirty="0">
                <a:latin typeface="Trebuchet MS"/>
                <a:cs typeface="Trebuchet M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794168" y="1846991"/>
              <a:ext cx="488690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5400" b="1" dirty="0">
                  <a:latin typeface="Trebuchet MS"/>
                  <a:cs typeface="Trebuchet MS"/>
                </a:rPr>
                <a:t>?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13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151" name="TextBox 150"/>
          <p:cNvSpPr txBox="1"/>
          <p:nvPr/>
        </p:nvSpPr>
        <p:spPr>
          <a:xfrm>
            <a:off x="1226671" y="6224977"/>
            <a:ext cx="56985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B9CDDB"/>
                </a:solidFill>
                <a:latin typeface="Verdana"/>
                <a:cs typeface="Verdana"/>
              </a:rPr>
              <a:t>Source: http://esa.un.org/unpd/wpp/unpp/panel_indicators.htm</a:t>
            </a:r>
          </a:p>
        </p:txBody>
      </p:sp>
      <p:sp>
        <p:nvSpPr>
          <p:cNvPr id="103" name="Oval 102"/>
          <p:cNvSpPr/>
          <p:nvPr/>
        </p:nvSpPr>
        <p:spPr>
          <a:xfrm>
            <a:off x="6060226" y="3296291"/>
            <a:ext cx="431298" cy="431299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6060230" y="2514600"/>
            <a:ext cx="431298" cy="431299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6091317" y="2477923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6102265" y="3266235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6080369" y="4054548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51187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ruta 36"/>
          <p:cNvSpPr txBox="1"/>
          <p:nvPr/>
        </p:nvSpPr>
        <p:spPr>
          <a:xfrm>
            <a:off x="1539873" y="950120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Women’s schooling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717542" y="3529249"/>
            <a:ext cx="311429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3 years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717543" y="4347854"/>
            <a:ext cx="3107220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5 years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23860" y="5185416"/>
            <a:ext cx="3077994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7 years</a:t>
            </a:r>
          </a:p>
        </p:txBody>
      </p:sp>
      <p:sp>
        <p:nvSpPr>
          <p:cNvPr id="112" name="Oval 111"/>
          <p:cNvSpPr/>
          <p:nvPr/>
        </p:nvSpPr>
        <p:spPr>
          <a:xfrm>
            <a:off x="1724321" y="3559550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350878" y="3585166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2350878" y="440359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2350878" y="5243054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Q3.1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567976" y="1042250"/>
            <a:ext cx="776565" cy="780257"/>
            <a:chOff x="5793478" y="1846991"/>
            <a:chExt cx="489380" cy="491708"/>
          </a:xfrm>
          <a:solidFill>
            <a:srgbClr val="53819F"/>
          </a:solidFill>
        </p:grpSpPr>
        <p:sp>
          <p:nvSpPr>
            <p:cNvPr id="88" name="Oval 87"/>
            <p:cNvSpPr/>
            <p:nvPr/>
          </p:nvSpPr>
          <p:spPr>
            <a:xfrm>
              <a:off x="5793478" y="1850005"/>
              <a:ext cx="488693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endParaRPr lang="en-US" sz="4800" b="1" dirty="0">
                <a:latin typeface="Trebuchet MS"/>
                <a:cs typeface="Trebuchet M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794168" y="1846991"/>
              <a:ext cx="488690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5400" b="1" dirty="0">
                  <a:latin typeface="Trebuchet MS"/>
                  <a:cs typeface="Trebuchet MS"/>
                </a:rPr>
                <a:t>?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5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108" name="Oval 107"/>
          <p:cNvSpPr/>
          <p:nvPr/>
        </p:nvSpPr>
        <p:spPr>
          <a:xfrm>
            <a:off x="1680769" y="3517029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1754081" y="3500672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3" name="Oval 112"/>
          <p:cNvSpPr/>
          <p:nvPr/>
        </p:nvSpPr>
        <p:spPr>
          <a:xfrm>
            <a:off x="1724321" y="4382510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4" name="Oval 113"/>
          <p:cNvSpPr/>
          <p:nvPr/>
        </p:nvSpPr>
        <p:spPr>
          <a:xfrm>
            <a:off x="1680769" y="4339989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1762634" y="4333792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4" name="Oval 123"/>
          <p:cNvSpPr/>
          <p:nvPr/>
        </p:nvSpPr>
        <p:spPr>
          <a:xfrm>
            <a:off x="1724321" y="5215630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25" name="Oval 124"/>
          <p:cNvSpPr/>
          <p:nvPr/>
        </p:nvSpPr>
        <p:spPr>
          <a:xfrm>
            <a:off x="1680769" y="5173109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1743921" y="5156752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sp>
        <p:nvSpPr>
          <p:cNvPr id="30" name="textruta 36"/>
          <p:cNvSpPr txBox="1"/>
          <p:nvPr/>
        </p:nvSpPr>
        <p:spPr>
          <a:xfrm>
            <a:off x="1541947" y="1508848"/>
            <a:ext cx="7389246" cy="14768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Women aged 30 spent how many years in school</a:t>
            </a:r>
            <a:r>
              <a:rPr lang="en-US" altLang="x-none" sz="2800" dirty="0" smtClean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?</a:t>
            </a:r>
            <a: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 </a:t>
            </a:r>
            <a:endParaRPr lang="en-US" altLang="x-none" sz="2800" dirty="0" smtClean="0">
              <a:solidFill>
                <a:srgbClr val="53819F"/>
              </a:solidFill>
              <a:latin typeface="Trebuchet MS" charset="0"/>
              <a:ea typeface="Trebuchet MS" charset="0"/>
              <a:cs typeface="Trebuchet MS" charset="0"/>
            </a:endParaRPr>
          </a:p>
          <a:p>
            <a:r>
              <a:rPr lang="en-US" altLang="x-none" sz="2800" dirty="0" smtClean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(</a:t>
            </a:r>
            <a: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Men of same age spent 8 years</a:t>
            </a:r>
            <a:r>
              <a:rPr lang="en-US" altLang="x-none" sz="2800" dirty="0" smtClean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)</a:t>
            </a:r>
            <a: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/>
            </a:r>
            <a:b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</a:br>
            <a:endParaRPr lang="sv-SE" sz="2800" kern="1200" dirty="0">
              <a:solidFill>
                <a:srgbClr val="53819F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5: WOMEN’S SHOOLING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2587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3139" y="2325855"/>
            <a:ext cx="4139816" cy="3791932"/>
          </a:xfrm>
          <a:prstGeom prst="rect">
            <a:avLst/>
          </a:prstGeom>
        </p:spPr>
      </p:pic>
      <p:cxnSp>
        <p:nvCxnSpPr>
          <p:cNvPr id="43" name="Straight Connector 42"/>
          <p:cNvCxnSpPr/>
          <p:nvPr/>
        </p:nvCxnSpPr>
        <p:spPr>
          <a:xfrm flipV="1">
            <a:off x="5267655" y="2501718"/>
            <a:ext cx="0" cy="3524138"/>
          </a:xfrm>
          <a:prstGeom prst="line">
            <a:avLst/>
          </a:prstGeom>
          <a:ln w="38100" cmpd="sng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 descr="igmo_mediu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00" y="6111499"/>
            <a:ext cx="708048" cy="5085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5: WOMEN’S SHOOLING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Q5.1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4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5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80" name="TextBox 79"/>
          <p:cNvSpPr txBox="1"/>
          <p:nvPr/>
        </p:nvSpPr>
        <p:spPr>
          <a:xfrm>
            <a:off x="1568812" y="2600091"/>
            <a:ext cx="170767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>
                <a:solidFill>
                  <a:srgbClr val="B9CDDB"/>
                </a:solidFill>
                <a:latin typeface="Trebuchet MS"/>
                <a:cs typeface="Trebuchet MS"/>
              </a:rPr>
              <a:t>3 years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568813" y="3860495"/>
            <a:ext cx="1703797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>
                <a:solidFill>
                  <a:srgbClr val="B9CDDB"/>
                </a:solidFill>
                <a:latin typeface="Trebuchet MS"/>
                <a:cs typeface="Trebuchet MS"/>
              </a:rPr>
              <a:t>5 years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575130" y="5046535"/>
            <a:ext cx="1687771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>
                <a:solidFill>
                  <a:srgbClr val="53819F"/>
                </a:solidFill>
                <a:latin typeface="Trebuchet MS"/>
                <a:cs typeface="Trebuchet MS"/>
              </a:rPr>
              <a:t>7 years</a:t>
            </a:r>
          </a:p>
        </p:txBody>
      </p:sp>
      <p:sp>
        <p:nvSpPr>
          <p:cNvPr id="83" name="Oval 82"/>
          <p:cNvSpPr/>
          <p:nvPr/>
        </p:nvSpPr>
        <p:spPr>
          <a:xfrm>
            <a:off x="575591" y="2630392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1202148" y="265600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1202148" y="391623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1202148" y="5104173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532039" y="2587871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05351" y="2571514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90" name="Oval 89"/>
          <p:cNvSpPr/>
          <p:nvPr/>
        </p:nvSpPr>
        <p:spPr>
          <a:xfrm>
            <a:off x="575591" y="389515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1" name="Oval 90"/>
          <p:cNvSpPr/>
          <p:nvPr/>
        </p:nvSpPr>
        <p:spPr>
          <a:xfrm>
            <a:off x="532039" y="3852630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13904" y="3846433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93" name="Oval 92"/>
          <p:cNvSpPr/>
          <p:nvPr/>
        </p:nvSpPr>
        <p:spPr>
          <a:xfrm>
            <a:off x="575591" y="5076749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4" name="Oval 93"/>
          <p:cNvSpPr/>
          <p:nvPr/>
        </p:nvSpPr>
        <p:spPr>
          <a:xfrm>
            <a:off x="532039" y="5034228"/>
            <a:ext cx="543559" cy="543560"/>
          </a:xfrm>
          <a:prstGeom prst="ellipse">
            <a:avLst/>
          </a:prstGeom>
          <a:solidFill>
            <a:srgbClr val="35A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595191" y="5017871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grpSp>
        <p:nvGrpSpPr>
          <p:cNvPr id="96" name="Group 95"/>
          <p:cNvGrpSpPr/>
          <p:nvPr/>
        </p:nvGrpSpPr>
        <p:grpSpPr>
          <a:xfrm>
            <a:off x="1263626" y="5018336"/>
            <a:ext cx="414132" cy="384780"/>
            <a:chOff x="9648772" y="4032868"/>
            <a:chExt cx="414132" cy="384780"/>
          </a:xfrm>
        </p:grpSpPr>
        <p:sp>
          <p:nvSpPr>
            <p:cNvPr id="97" name="Freeform 96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  <p:sp>
          <p:nvSpPr>
            <p:cNvPr id="98" name="Freeform 97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4646" y="4150147"/>
            <a:ext cx="1143000" cy="1663700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3092585" y="2347150"/>
            <a:ext cx="4233197" cy="2257584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ruta 36"/>
          <p:cNvSpPr txBox="1"/>
          <p:nvPr/>
        </p:nvSpPr>
        <p:spPr>
          <a:xfrm>
            <a:off x="575591" y="449204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Women’s schooling</a:t>
            </a:r>
          </a:p>
        </p:txBody>
      </p:sp>
      <p:sp>
        <p:nvSpPr>
          <p:cNvPr id="46" name="textruta 36"/>
          <p:cNvSpPr txBox="1"/>
          <p:nvPr/>
        </p:nvSpPr>
        <p:spPr>
          <a:xfrm>
            <a:off x="577665" y="1007932"/>
            <a:ext cx="8218764" cy="14768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Women aged 30 spent how many years in school</a:t>
            </a:r>
            <a:r>
              <a:rPr lang="en-US" altLang="x-none" sz="2800" dirty="0" smtClean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?</a:t>
            </a:r>
            <a: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 </a:t>
            </a:r>
            <a:endParaRPr lang="en-US" altLang="x-none" sz="2800" dirty="0" smtClean="0">
              <a:solidFill>
                <a:srgbClr val="53819F"/>
              </a:solidFill>
              <a:latin typeface="Trebuchet MS" charset="0"/>
              <a:ea typeface="Trebuchet MS" charset="0"/>
              <a:cs typeface="Trebuchet MS" charset="0"/>
            </a:endParaRPr>
          </a:p>
          <a:p>
            <a:r>
              <a:rPr lang="en-US" altLang="x-none" sz="2800" dirty="0" smtClean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(</a:t>
            </a:r>
            <a: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Men of same age spent 8 years</a:t>
            </a:r>
            <a:r>
              <a:rPr lang="en-US" altLang="x-none" sz="2800" dirty="0" smtClean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)</a:t>
            </a:r>
            <a: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/>
            </a:r>
            <a:br>
              <a:rPr lang="en-US" altLang="x-none" sz="2800" dirty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</a:br>
            <a:r>
              <a:rPr lang="en-US" altLang="x-none" sz="2800" i="1" dirty="0" smtClean="0">
                <a:solidFill>
                  <a:srgbClr val="53819F"/>
                </a:solidFill>
                <a:latin typeface="Trebuchet MS" charset="0"/>
                <a:ea typeface="Trebuchet MS" charset="0"/>
                <a:cs typeface="Trebuchet MS" charset="0"/>
              </a:rPr>
              <a:t>ANSWERS</a:t>
            </a:r>
            <a:endParaRPr lang="sv-SE" sz="2800" i="1" kern="1200" dirty="0">
              <a:solidFill>
                <a:srgbClr val="53819F"/>
              </a:solidFill>
              <a:latin typeface="Trebuchet MS" charset="0"/>
              <a:ea typeface="Trebuchet MS" charset="0"/>
              <a:cs typeface="Trebuchet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4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/>
          <p:cNvSpPr txBox="1"/>
          <p:nvPr/>
        </p:nvSpPr>
        <p:spPr>
          <a:xfrm>
            <a:off x="2717542" y="2961830"/>
            <a:ext cx="311429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20%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717543" y="3780435"/>
            <a:ext cx="3107220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50%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23860" y="4617997"/>
            <a:ext cx="3077994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80%</a:t>
            </a:r>
          </a:p>
        </p:txBody>
      </p:sp>
      <p:sp>
        <p:nvSpPr>
          <p:cNvPr id="112" name="Oval 111"/>
          <p:cNvSpPr/>
          <p:nvPr/>
        </p:nvSpPr>
        <p:spPr>
          <a:xfrm>
            <a:off x="1724321" y="299213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350878" y="301774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2350878" y="383617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2350878" y="467563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Q6.1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567976" y="1042250"/>
            <a:ext cx="776565" cy="780257"/>
            <a:chOff x="5793478" y="1846991"/>
            <a:chExt cx="489380" cy="491708"/>
          </a:xfrm>
          <a:solidFill>
            <a:srgbClr val="53819F"/>
          </a:solidFill>
        </p:grpSpPr>
        <p:sp>
          <p:nvSpPr>
            <p:cNvPr id="88" name="Oval 87"/>
            <p:cNvSpPr/>
            <p:nvPr/>
          </p:nvSpPr>
          <p:spPr>
            <a:xfrm>
              <a:off x="5793478" y="1850005"/>
              <a:ext cx="488693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endParaRPr lang="en-US" sz="4800" b="1" dirty="0">
                <a:latin typeface="Trebuchet MS"/>
                <a:cs typeface="Trebuchet M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794168" y="1846991"/>
              <a:ext cx="488690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5400" b="1" dirty="0">
                  <a:latin typeface="Trebuchet MS"/>
                  <a:cs typeface="Trebuchet MS"/>
                </a:rPr>
                <a:t>?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108" name="Oval 107"/>
          <p:cNvSpPr/>
          <p:nvPr/>
        </p:nvSpPr>
        <p:spPr>
          <a:xfrm>
            <a:off x="1680769" y="294961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1754081" y="293325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3" name="Oval 112"/>
          <p:cNvSpPr/>
          <p:nvPr/>
        </p:nvSpPr>
        <p:spPr>
          <a:xfrm>
            <a:off x="1724321" y="381509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4" name="Oval 113"/>
          <p:cNvSpPr/>
          <p:nvPr/>
        </p:nvSpPr>
        <p:spPr>
          <a:xfrm>
            <a:off x="1680769" y="377257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1762634" y="3766373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4" name="Oval 123"/>
          <p:cNvSpPr/>
          <p:nvPr/>
        </p:nvSpPr>
        <p:spPr>
          <a:xfrm>
            <a:off x="1724321" y="464821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25" name="Oval 124"/>
          <p:cNvSpPr/>
          <p:nvPr/>
        </p:nvSpPr>
        <p:spPr>
          <a:xfrm>
            <a:off x="1680769" y="460569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1743921" y="458933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6: VACCINATION COVERAGE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2" name="textruta 36"/>
          <p:cNvSpPr txBox="1"/>
          <p:nvPr/>
        </p:nvSpPr>
        <p:spPr>
          <a:xfrm>
            <a:off x="1539873" y="950120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Vaccination Coverage</a:t>
            </a:r>
          </a:p>
        </p:txBody>
      </p:sp>
      <p:sp>
        <p:nvSpPr>
          <p:cNvPr id="33" name="textruta 36"/>
          <p:cNvSpPr txBox="1"/>
          <p:nvPr/>
        </p:nvSpPr>
        <p:spPr>
          <a:xfrm>
            <a:off x="1541947" y="1508848"/>
            <a:ext cx="7389246" cy="14768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dirty="0">
                <a:solidFill>
                  <a:srgbClr val="53819F"/>
                </a:solidFill>
                <a:latin typeface="Verdana"/>
                <a:cs typeface="Verdana"/>
              </a:rPr>
              <a:t>What percentage of the world’s one-year old children is vaccinated against measles?</a:t>
            </a:r>
            <a:endParaRPr lang="sv-SE" sz="1600" kern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55238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Q6.1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36" name="textruta 36"/>
          <p:cNvSpPr txBox="1"/>
          <p:nvPr/>
        </p:nvSpPr>
        <p:spPr>
          <a:xfrm>
            <a:off x="434537" y="397482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Vaccination Coverage </a:t>
            </a:r>
            <a:r>
              <a:rPr lang="en-US" sz="2800" i="1" dirty="0">
                <a:solidFill>
                  <a:srgbClr val="53819F"/>
                </a:solidFill>
                <a:latin typeface="Trebuchet MS"/>
                <a:cs typeface="Trebuchet MS"/>
              </a:rPr>
              <a:t>— ANSWERS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745194" y="2824863"/>
            <a:ext cx="170767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>
                <a:solidFill>
                  <a:srgbClr val="B9CDDB"/>
                </a:solidFill>
                <a:latin typeface="Trebuchet MS"/>
                <a:cs typeface="Trebuchet MS"/>
              </a:rPr>
              <a:t>20%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745195" y="4120541"/>
            <a:ext cx="1703797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>
                <a:solidFill>
                  <a:srgbClr val="B9CDDB"/>
                </a:solidFill>
                <a:latin typeface="Trebuchet MS"/>
                <a:cs typeface="Trebuchet MS"/>
              </a:rPr>
              <a:t>50%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751512" y="5365371"/>
            <a:ext cx="1687771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>
                <a:solidFill>
                  <a:srgbClr val="53819F"/>
                </a:solidFill>
                <a:latin typeface="Trebuchet MS"/>
                <a:cs typeface="Trebuchet MS"/>
              </a:rPr>
              <a:t>80%</a:t>
            </a:r>
          </a:p>
        </p:txBody>
      </p:sp>
      <p:sp>
        <p:nvSpPr>
          <p:cNvPr id="83" name="Oval 82"/>
          <p:cNvSpPr/>
          <p:nvPr/>
        </p:nvSpPr>
        <p:spPr>
          <a:xfrm>
            <a:off x="751973" y="2855164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1378530" y="2880780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1378530" y="4176284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1378530" y="5423009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708421" y="2812643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81733" y="2796286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90" name="Oval 89"/>
          <p:cNvSpPr/>
          <p:nvPr/>
        </p:nvSpPr>
        <p:spPr>
          <a:xfrm>
            <a:off x="751973" y="4155197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1" name="Oval 90"/>
          <p:cNvSpPr/>
          <p:nvPr/>
        </p:nvSpPr>
        <p:spPr>
          <a:xfrm>
            <a:off x="708421" y="4112676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790286" y="4106479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93" name="Oval 92"/>
          <p:cNvSpPr/>
          <p:nvPr/>
        </p:nvSpPr>
        <p:spPr>
          <a:xfrm>
            <a:off x="751973" y="5395585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4" name="Oval 93"/>
          <p:cNvSpPr/>
          <p:nvPr/>
        </p:nvSpPr>
        <p:spPr>
          <a:xfrm>
            <a:off x="708421" y="5353064"/>
            <a:ext cx="543559" cy="543560"/>
          </a:xfrm>
          <a:prstGeom prst="ellipse">
            <a:avLst/>
          </a:prstGeom>
          <a:solidFill>
            <a:srgbClr val="35A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771573" y="5336707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grpSp>
        <p:nvGrpSpPr>
          <p:cNvPr id="96" name="Group 95"/>
          <p:cNvGrpSpPr/>
          <p:nvPr/>
        </p:nvGrpSpPr>
        <p:grpSpPr>
          <a:xfrm>
            <a:off x="1440008" y="5337172"/>
            <a:ext cx="414132" cy="384780"/>
            <a:chOff x="9648772" y="4032868"/>
            <a:chExt cx="414132" cy="384780"/>
          </a:xfrm>
        </p:grpSpPr>
        <p:sp>
          <p:nvSpPr>
            <p:cNvPr id="97" name="Freeform 96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  <p:sp>
          <p:nvSpPr>
            <p:cNvPr id="98" name="Freeform 97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</p:grpSp>
      <p:sp>
        <p:nvSpPr>
          <p:cNvPr id="104" name="Rectangle 103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6: VACCINATION COVERAGE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1738" y="2526356"/>
            <a:ext cx="5321300" cy="3826490"/>
          </a:xfrm>
          <a:prstGeom prst="rect">
            <a:avLst/>
          </a:prstGeom>
        </p:spPr>
      </p:pic>
      <p:sp>
        <p:nvSpPr>
          <p:cNvPr id="39" name="textruta 36"/>
          <p:cNvSpPr txBox="1"/>
          <p:nvPr/>
        </p:nvSpPr>
        <p:spPr>
          <a:xfrm>
            <a:off x="424853" y="944452"/>
            <a:ext cx="7389246" cy="901593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dirty="0">
                <a:solidFill>
                  <a:srgbClr val="53819F"/>
                </a:solidFill>
                <a:latin typeface="Verdana"/>
                <a:cs typeface="Verdana"/>
              </a:rPr>
              <a:t>What percentage of the world’s one-year old children is vaccinated against measles</a:t>
            </a:r>
            <a:r>
              <a:rPr lang="en-US" sz="2400" dirty="0" smtClean="0">
                <a:solidFill>
                  <a:srgbClr val="53819F"/>
                </a:solidFill>
                <a:latin typeface="Verdana"/>
                <a:cs typeface="Verdana"/>
              </a:rPr>
              <a:t>?</a:t>
            </a:r>
          </a:p>
          <a:p>
            <a:r>
              <a:rPr lang="en-US" sz="2400" i="1" kern="1200" dirty="0" smtClean="0">
                <a:solidFill>
                  <a:srgbClr val="53819F"/>
                </a:solidFill>
                <a:latin typeface="Verdana"/>
                <a:ea typeface="Verdana" panose="020B0604030504040204" pitchFamily="34" charset="0"/>
                <a:cs typeface="Verdana"/>
              </a:rPr>
              <a:t>ANSWERS</a:t>
            </a:r>
            <a:endParaRPr lang="sv-SE" sz="1600" i="1" kern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 flipV="1">
            <a:off x="4961925" y="2884163"/>
            <a:ext cx="0" cy="3245276"/>
          </a:xfrm>
          <a:prstGeom prst="line">
            <a:avLst/>
          </a:prstGeom>
          <a:ln w="38100" cmpd="sng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Picture 51" descr="igmo_mediu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070" y="2143391"/>
            <a:ext cx="708048" cy="508543"/>
          </a:xfrm>
          <a:prstGeom prst="rect">
            <a:avLst/>
          </a:prstGeom>
        </p:spPr>
      </p:pic>
      <p:sp>
        <p:nvSpPr>
          <p:cNvPr id="56" name="Rectangle 55"/>
          <p:cNvSpPr/>
          <p:nvPr/>
        </p:nvSpPr>
        <p:spPr>
          <a:xfrm>
            <a:off x="2586953" y="2590206"/>
            <a:ext cx="5350292" cy="2257584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8389" y="4614268"/>
            <a:ext cx="63500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46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/>
          <p:cNvSpPr txBox="1"/>
          <p:nvPr/>
        </p:nvSpPr>
        <p:spPr>
          <a:xfrm>
            <a:off x="2717542" y="2961830"/>
            <a:ext cx="311429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Almost doubled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717542" y="3780435"/>
            <a:ext cx="5808301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Remained more or less the same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23860" y="4617997"/>
            <a:ext cx="3077994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Almost halved</a:t>
            </a:r>
          </a:p>
        </p:txBody>
      </p:sp>
      <p:sp>
        <p:nvSpPr>
          <p:cNvPr id="112" name="Oval 111"/>
          <p:cNvSpPr/>
          <p:nvPr/>
        </p:nvSpPr>
        <p:spPr>
          <a:xfrm>
            <a:off x="1724321" y="299213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350878" y="301774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2350878" y="383617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2350878" y="467563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567976" y="1042250"/>
            <a:ext cx="776565" cy="780257"/>
            <a:chOff x="5793478" y="1846991"/>
            <a:chExt cx="489380" cy="491708"/>
          </a:xfrm>
          <a:solidFill>
            <a:srgbClr val="53819F"/>
          </a:solidFill>
        </p:grpSpPr>
        <p:sp>
          <p:nvSpPr>
            <p:cNvPr id="88" name="Oval 87"/>
            <p:cNvSpPr/>
            <p:nvPr/>
          </p:nvSpPr>
          <p:spPr>
            <a:xfrm>
              <a:off x="5793478" y="1850005"/>
              <a:ext cx="488693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endParaRPr lang="en-US" sz="4800" b="1" dirty="0">
                <a:latin typeface="Trebuchet MS"/>
                <a:cs typeface="Trebuchet M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794168" y="1846991"/>
              <a:ext cx="488690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5400" b="1" dirty="0">
                  <a:latin typeface="Trebuchet MS"/>
                  <a:cs typeface="Trebuchet MS"/>
                </a:rPr>
                <a:t>?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108" name="Oval 107"/>
          <p:cNvSpPr/>
          <p:nvPr/>
        </p:nvSpPr>
        <p:spPr>
          <a:xfrm>
            <a:off x="1680769" y="294961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1754081" y="293325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3" name="Oval 112"/>
          <p:cNvSpPr/>
          <p:nvPr/>
        </p:nvSpPr>
        <p:spPr>
          <a:xfrm>
            <a:off x="1724321" y="381509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4" name="Oval 113"/>
          <p:cNvSpPr/>
          <p:nvPr/>
        </p:nvSpPr>
        <p:spPr>
          <a:xfrm>
            <a:off x="1680769" y="377257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1762634" y="3766373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4" name="Oval 123"/>
          <p:cNvSpPr/>
          <p:nvPr/>
        </p:nvSpPr>
        <p:spPr>
          <a:xfrm>
            <a:off x="1724321" y="464821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25" name="Oval 124"/>
          <p:cNvSpPr/>
          <p:nvPr/>
        </p:nvSpPr>
        <p:spPr>
          <a:xfrm>
            <a:off x="1680769" y="460569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1743921" y="458933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sp>
        <p:nvSpPr>
          <p:cNvPr id="32" name="textruta 36"/>
          <p:cNvSpPr txBox="1"/>
          <p:nvPr/>
        </p:nvSpPr>
        <p:spPr>
          <a:xfrm>
            <a:off x="1539873" y="950120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Extreme Poverty Rate Trend</a:t>
            </a:r>
          </a:p>
        </p:txBody>
      </p:sp>
      <p:sp>
        <p:nvSpPr>
          <p:cNvPr id="33" name="textruta 36"/>
          <p:cNvSpPr txBox="1"/>
          <p:nvPr/>
        </p:nvSpPr>
        <p:spPr>
          <a:xfrm>
            <a:off x="1541947" y="1508848"/>
            <a:ext cx="7389246" cy="14768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dirty="0">
                <a:solidFill>
                  <a:srgbClr val="53819F"/>
                </a:solidFill>
                <a:latin typeface="Verdana"/>
                <a:cs typeface="Verdana"/>
              </a:rPr>
              <a:t>In the last 20 years the proportion of the World population living in extreme poverty has...</a:t>
            </a:r>
            <a:endParaRPr lang="sv-SE" sz="1600" kern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Q7.1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7: EXTREME POVERTY RATE TREND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900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Q7.1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83" name="Oval 82"/>
          <p:cNvSpPr/>
          <p:nvPr/>
        </p:nvSpPr>
        <p:spPr>
          <a:xfrm>
            <a:off x="211066" y="2698917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837623" y="2724533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837623" y="3808389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837623" y="490225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67514" y="2656396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40826" y="2640039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90" name="Oval 89"/>
          <p:cNvSpPr/>
          <p:nvPr/>
        </p:nvSpPr>
        <p:spPr>
          <a:xfrm>
            <a:off x="211066" y="3787302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1" name="Oval 90"/>
          <p:cNvSpPr/>
          <p:nvPr/>
        </p:nvSpPr>
        <p:spPr>
          <a:xfrm>
            <a:off x="167514" y="3744781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249379" y="3738584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93" name="Oval 92"/>
          <p:cNvSpPr/>
          <p:nvPr/>
        </p:nvSpPr>
        <p:spPr>
          <a:xfrm>
            <a:off x="211066" y="4874833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4" name="Oval 93"/>
          <p:cNvSpPr/>
          <p:nvPr/>
        </p:nvSpPr>
        <p:spPr>
          <a:xfrm>
            <a:off x="167514" y="4832312"/>
            <a:ext cx="543559" cy="543560"/>
          </a:xfrm>
          <a:prstGeom prst="ellipse">
            <a:avLst/>
          </a:prstGeom>
          <a:solidFill>
            <a:srgbClr val="35A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230666" y="4815955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grpSp>
        <p:nvGrpSpPr>
          <p:cNvPr id="96" name="Group 95"/>
          <p:cNvGrpSpPr/>
          <p:nvPr/>
        </p:nvGrpSpPr>
        <p:grpSpPr>
          <a:xfrm>
            <a:off x="899101" y="4816420"/>
            <a:ext cx="414132" cy="384780"/>
            <a:chOff x="9648772" y="4032868"/>
            <a:chExt cx="414132" cy="384780"/>
          </a:xfrm>
        </p:grpSpPr>
        <p:sp>
          <p:nvSpPr>
            <p:cNvPr id="97" name="Freeform 96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  <p:sp>
          <p:nvSpPr>
            <p:cNvPr id="98" name="Freeform 97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</p:grpSp>
      <p:sp>
        <p:nvSpPr>
          <p:cNvPr id="104" name="Rectangle 103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7: EXTREME POVERTY RATE TREND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12406" y="2679632"/>
            <a:ext cx="311429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Almost doubled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12406" y="3574778"/>
            <a:ext cx="5808301" cy="87511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Remained more</a:t>
            </a:r>
          </a:p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or less the same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18724" y="4817887"/>
            <a:ext cx="3077994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Almost halved</a:t>
            </a:r>
          </a:p>
        </p:txBody>
      </p:sp>
      <p:sp>
        <p:nvSpPr>
          <p:cNvPr id="40" name="textruta 36"/>
          <p:cNvSpPr txBox="1"/>
          <p:nvPr/>
        </p:nvSpPr>
        <p:spPr>
          <a:xfrm>
            <a:off x="222879" y="477922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Extreme Poverty Rate Trend </a:t>
            </a:r>
            <a:r>
              <a:rPr lang="en-US" sz="2800" i="1" dirty="0">
                <a:solidFill>
                  <a:srgbClr val="53819F"/>
                </a:solidFill>
                <a:latin typeface="Trebuchet MS"/>
                <a:cs typeface="Trebuchet MS"/>
              </a:rPr>
              <a:t>— ANSWERS</a:t>
            </a:r>
          </a:p>
        </p:txBody>
      </p:sp>
      <p:sp>
        <p:nvSpPr>
          <p:cNvPr id="41" name="textruta 36"/>
          <p:cNvSpPr txBox="1"/>
          <p:nvPr/>
        </p:nvSpPr>
        <p:spPr>
          <a:xfrm>
            <a:off x="224952" y="1036650"/>
            <a:ext cx="8119693" cy="14768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dirty="0">
                <a:solidFill>
                  <a:srgbClr val="53819F"/>
                </a:solidFill>
                <a:latin typeface="Verdana"/>
                <a:cs typeface="Verdana"/>
              </a:rPr>
              <a:t>In the last 20 years the proportion of the World population living in extreme poverty has...</a:t>
            </a:r>
            <a:endParaRPr lang="sv-SE" sz="1600" kern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1872" r="900"/>
          <a:stretch/>
        </p:blipFill>
        <p:spPr>
          <a:xfrm>
            <a:off x="4068573" y="2442541"/>
            <a:ext cx="4574205" cy="3401309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4021536" y="2245824"/>
            <a:ext cx="4785865" cy="2257584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/>
          <p:cNvCxnSpPr/>
          <p:nvPr/>
        </p:nvCxnSpPr>
        <p:spPr>
          <a:xfrm flipV="1">
            <a:off x="6008465" y="2375167"/>
            <a:ext cx="0" cy="3409890"/>
          </a:xfrm>
          <a:prstGeom prst="line">
            <a:avLst/>
          </a:prstGeom>
          <a:ln w="38100" cmpd="sng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3" name="Picture 52" descr="igmo_mediu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610" y="5914397"/>
            <a:ext cx="708048" cy="50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8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/>
          <p:cNvSpPr txBox="1"/>
          <p:nvPr/>
        </p:nvSpPr>
        <p:spPr>
          <a:xfrm>
            <a:off x="2717541" y="2961830"/>
            <a:ext cx="4754393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More than doubled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717542" y="3780435"/>
            <a:ext cx="5808301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Remained about the same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23859" y="4617997"/>
            <a:ext cx="5112889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Decreased to less than half</a:t>
            </a:r>
          </a:p>
        </p:txBody>
      </p:sp>
      <p:sp>
        <p:nvSpPr>
          <p:cNvPr id="112" name="Oval 111"/>
          <p:cNvSpPr/>
          <p:nvPr/>
        </p:nvSpPr>
        <p:spPr>
          <a:xfrm>
            <a:off x="1724321" y="299213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350878" y="301774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2350878" y="383617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2350878" y="467563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567976" y="1042250"/>
            <a:ext cx="776565" cy="780257"/>
            <a:chOff x="5793478" y="1846991"/>
            <a:chExt cx="489380" cy="491708"/>
          </a:xfrm>
          <a:solidFill>
            <a:srgbClr val="53819F"/>
          </a:solidFill>
        </p:grpSpPr>
        <p:sp>
          <p:nvSpPr>
            <p:cNvPr id="88" name="Oval 87"/>
            <p:cNvSpPr/>
            <p:nvPr/>
          </p:nvSpPr>
          <p:spPr>
            <a:xfrm>
              <a:off x="5793478" y="1850005"/>
              <a:ext cx="488693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endParaRPr lang="en-US" sz="4800" b="1" dirty="0">
                <a:latin typeface="Trebuchet MS"/>
                <a:cs typeface="Trebuchet M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794168" y="1846991"/>
              <a:ext cx="488690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5400" b="1" dirty="0">
                  <a:latin typeface="Trebuchet MS"/>
                  <a:cs typeface="Trebuchet MS"/>
                </a:rPr>
                <a:t>?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108" name="Oval 107"/>
          <p:cNvSpPr/>
          <p:nvPr/>
        </p:nvSpPr>
        <p:spPr>
          <a:xfrm>
            <a:off x="1680769" y="294961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1754081" y="293325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3" name="Oval 112"/>
          <p:cNvSpPr/>
          <p:nvPr/>
        </p:nvSpPr>
        <p:spPr>
          <a:xfrm>
            <a:off x="1724321" y="381509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4" name="Oval 113"/>
          <p:cNvSpPr/>
          <p:nvPr/>
        </p:nvSpPr>
        <p:spPr>
          <a:xfrm>
            <a:off x="1680769" y="377257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1762634" y="3766373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4" name="Oval 123"/>
          <p:cNvSpPr/>
          <p:nvPr/>
        </p:nvSpPr>
        <p:spPr>
          <a:xfrm>
            <a:off x="1724321" y="464821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25" name="Oval 124"/>
          <p:cNvSpPr/>
          <p:nvPr/>
        </p:nvSpPr>
        <p:spPr>
          <a:xfrm>
            <a:off x="1680769" y="460569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1743921" y="458933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sp>
        <p:nvSpPr>
          <p:cNvPr id="32" name="textruta 36"/>
          <p:cNvSpPr txBox="1"/>
          <p:nvPr/>
        </p:nvSpPr>
        <p:spPr>
          <a:xfrm>
            <a:off x="1539873" y="950120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Disasters Deaths Trend</a:t>
            </a:r>
          </a:p>
        </p:txBody>
      </p:sp>
      <p:sp>
        <p:nvSpPr>
          <p:cNvPr id="33" name="textruta 36"/>
          <p:cNvSpPr txBox="1"/>
          <p:nvPr/>
        </p:nvSpPr>
        <p:spPr>
          <a:xfrm>
            <a:off x="1541947" y="1508848"/>
            <a:ext cx="7389246" cy="14768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dirty="0">
                <a:solidFill>
                  <a:srgbClr val="53819F"/>
                </a:solidFill>
                <a:latin typeface="Verdana"/>
                <a:cs typeface="Verdana"/>
              </a:rPr>
              <a:t>How did the number of deaths per year from natural disasters change over the last hundred years?</a:t>
            </a:r>
            <a:endParaRPr lang="sv-SE" sz="1600" kern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Q8.1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8: DISASTERS DEATHS TREND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9171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7374" y="2393244"/>
            <a:ext cx="3678566" cy="3725278"/>
          </a:xfrm>
          <a:prstGeom prst="rect">
            <a:avLst/>
          </a:prstGeom>
        </p:spPr>
      </p:pic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Q7.1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4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83" name="Oval 82"/>
          <p:cNvSpPr/>
          <p:nvPr/>
        </p:nvSpPr>
        <p:spPr>
          <a:xfrm>
            <a:off x="211066" y="2804742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837623" y="283035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837623" y="3914214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837623" y="5008082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167514" y="2762221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40826" y="2745864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90" name="Oval 89"/>
          <p:cNvSpPr/>
          <p:nvPr/>
        </p:nvSpPr>
        <p:spPr>
          <a:xfrm>
            <a:off x="211066" y="3893127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1" name="Oval 90"/>
          <p:cNvSpPr/>
          <p:nvPr/>
        </p:nvSpPr>
        <p:spPr>
          <a:xfrm>
            <a:off x="167514" y="3850606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249379" y="3844409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93" name="Oval 92"/>
          <p:cNvSpPr/>
          <p:nvPr/>
        </p:nvSpPr>
        <p:spPr>
          <a:xfrm>
            <a:off x="211066" y="4980658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4" name="Oval 93"/>
          <p:cNvSpPr/>
          <p:nvPr/>
        </p:nvSpPr>
        <p:spPr>
          <a:xfrm>
            <a:off x="167514" y="4938137"/>
            <a:ext cx="543559" cy="543560"/>
          </a:xfrm>
          <a:prstGeom prst="ellipse">
            <a:avLst/>
          </a:prstGeom>
          <a:solidFill>
            <a:srgbClr val="35A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230666" y="4921780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grpSp>
        <p:nvGrpSpPr>
          <p:cNvPr id="96" name="Group 95"/>
          <p:cNvGrpSpPr/>
          <p:nvPr/>
        </p:nvGrpSpPr>
        <p:grpSpPr>
          <a:xfrm>
            <a:off x="899101" y="4922245"/>
            <a:ext cx="414132" cy="384780"/>
            <a:chOff x="9648772" y="4032868"/>
            <a:chExt cx="414132" cy="384780"/>
          </a:xfrm>
        </p:grpSpPr>
        <p:sp>
          <p:nvSpPr>
            <p:cNvPr id="97" name="Freeform 96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  <p:sp>
          <p:nvSpPr>
            <p:cNvPr id="98" name="Freeform 97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</p:grpSp>
      <p:sp>
        <p:nvSpPr>
          <p:cNvPr id="104" name="Rectangle 103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7: EXTREME POVERTY RATE TREND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212406" y="2591558"/>
            <a:ext cx="3114298" cy="87511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More than doubled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12406" y="3716127"/>
            <a:ext cx="3173657" cy="87511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Remained about the same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218724" y="4800362"/>
            <a:ext cx="3077994" cy="87511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Decreased to less than half</a:t>
            </a:r>
          </a:p>
        </p:txBody>
      </p:sp>
      <p:sp>
        <p:nvSpPr>
          <p:cNvPr id="40" name="textruta 36"/>
          <p:cNvSpPr txBox="1"/>
          <p:nvPr/>
        </p:nvSpPr>
        <p:spPr>
          <a:xfrm>
            <a:off x="222879" y="373966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Extreme Poverty Rate Trend </a:t>
            </a:r>
            <a:r>
              <a:rPr lang="en-US" sz="2800" i="1" dirty="0">
                <a:solidFill>
                  <a:srgbClr val="53819F"/>
                </a:solidFill>
                <a:latin typeface="Trebuchet MS"/>
                <a:cs typeface="Trebuchet MS"/>
              </a:rPr>
              <a:t>— ANSWERS</a:t>
            </a:r>
          </a:p>
        </p:txBody>
      </p:sp>
      <p:sp>
        <p:nvSpPr>
          <p:cNvPr id="41" name="textruta 36"/>
          <p:cNvSpPr txBox="1"/>
          <p:nvPr/>
        </p:nvSpPr>
        <p:spPr>
          <a:xfrm>
            <a:off x="224953" y="932694"/>
            <a:ext cx="7389246" cy="14768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dirty="0">
                <a:solidFill>
                  <a:srgbClr val="53819F"/>
                </a:solidFill>
                <a:latin typeface="Verdana"/>
                <a:cs typeface="Verdana"/>
              </a:rPr>
              <a:t>In the last 20 years the proportion of the World population living in extreme poverty has...</a:t>
            </a:r>
            <a:endParaRPr lang="sv-SE" sz="1600" kern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197919" y="2351649"/>
            <a:ext cx="4785865" cy="2257584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/>
          <p:cNvCxnSpPr/>
          <p:nvPr/>
        </p:nvCxnSpPr>
        <p:spPr>
          <a:xfrm flipV="1">
            <a:off x="6314197" y="2480992"/>
            <a:ext cx="0" cy="3409890"/>
          </a:xfrm>
          <a:prstGeom prst="line">
            <a:avLst/>
          </a:prstGeom>
          <a:ln w="38100" cmpd="sng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3" name="Picture 52" descr="igmo_mediu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42" y="1987142"/>
            <a:ext cx="708048" cy="5085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9662" y="4884170"/>
            <a:ext cx="6604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27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/>
          <p:cNvSpPr txBox="1"/>
          <p:nvPr/>
        </p:nvSpPr>
        <p:spPr>
          <a:xfrm>
            <a:off x="2717542" y="3002360"/>
            <a:ext cx="2376346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4.5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717542" y="3820965"/>
            <a:ext cx="2092601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3.5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23860" y="4658527"/>
            <a:ext cx="2734842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2.5</a:t>
            </a:r>
          </a:p>
        </p:txBody>
      </p:sp>
      <p:sp>
        <p:nvSpPr>
          <p:cNvPr id="112" name="Oval 111"/>
          <p:cNvSpPr/>
          <p:nvPr/>
        </p:nvSpPr>
        <p:spPr>
          <a:xfrm>
            <a:off x="1724321" y="303266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350878" y="305827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2350878" y="387670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2350878" y="471616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567976" y="758541"/>
            <a:ext cx="776565" cy="780257"/>
            <a:chOff x="5793478" y="1846991"/>
            <a:chExt cx="489380" cy="491708"/>
          </a:xfrm>
          <a:solidFill>
            <a:srgbClr val="53819F"/>
          </a:solidFill>
        </p:grpSpPr>
        <p:sp>
          <p:nvSpPr>
            <p:cNvPr id="88" name="Oval 87"/>
            <p:cNvSpPr/>
            <p:nvPr/>
          </p:nvSpPr>
          <p:spPr>
            <a:xfrm>
              <a:off x="5793478" y="1850005"/>
              <a:ext cx="488693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endParaRPr lang="en-US" sz="4800" b="1" dirty="0">
                <a:latin typeface="Trebuchet MS"/>
                <a:cs typeface="Trebuchet M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794168" y="1846991"/>
              <a:ext cx="488690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5400" b="1" dirty="0">
                  <a:latin typeface="Trebuchet MS"/>
                  <a:cs typeface="Trebuchet MS"/>
                </a:rPr>
                <a:t>?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108" name="Oval 107"/>
          <p:cNvSpPr/>
          <p:nvPr/>
        </p:nvSpPr>
        <p:spPr>
          <a:xfrm>
            <a:off x="1680769" y="299014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1754081" y="297378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3" name="Oval 112"/>
          <p:cNvSpPr/>
          <p:nvPr/>
        </p:nvSpPr>
        <p:spPr>
          <a:xfrm>
            <a:off x="1724321" y="385562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4" name="Oval 113"/>
          <p:cNvSpPr/>
          <p:nvPr/>
        </p:nvSpPr>
        <p:spPr>
          <a:xfrm>
            <a:off x="1680769" y="381310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1762634" y="3806903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4" name="Oval 123"/>
          <p:cNvSpPr/>
          <p:nvPr/>
        </p:nvSpPr>
        <p:spPr>
          <a:xfrm>
            <a:off x="1724321" y="468874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25" name="Oval 124"/>
          <p:cNvSpPr/>
          <p:nvPr/>
        </p:nvSpPr>
        <p:spPr>
          <a:xfrm>
            <a:off x="1680769" y="464622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1743921" y="462986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Q9.1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9: BABIES PER WOMAN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6" name="textruta 36"/>
          <p:cNvSpPr txBox="1"/>
          <p:nvPr/>
        </p:nvSpPr>
        <p:spPr>
          <a:xfrm>
            <a:off x="1539873" y="733961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Babies per woman</a:t>
            </a:r>
          </a:p>
        </p:txBody>
      </p:sp>
      <p:sp>
        <p:nvSpPr>
          <p:cNvPr id="37" name="textruta 36"/>
          <p:cNvSpPr txBox="1"/>
          <p:nvPr/>
        </p:nvSpPr>
        <p:spPr>
          <a:xfrm>
            <a:off x="1594372" y="1265668"/>
            <a:ext cx="7309797" cy="1476856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400" dirty="0">
                <a:solidFill>
                  <a:srgbClr val="53819F"/>
                </a:solidFill>
                <a:latin typeface="Verdana"/>
                <a:cs typeface="Verdana"/>
              </a:rPr>
              <a:t>In 1965, the number of babies born per woman in the world, on average, was 5.</a:t>
            </a:r>
          </a:p>
          <a:p>
            <a:r>
              <a:rPr lang="en-US" sz="2400" dirty="0">
                <a:solidFill>
                  <a:srgbClr val="53819F"/>
                </a:solidFill>
                <a:latin typeface="Verdana"/>
                <a:cs typeface="Verdana"/>
              </a:rPr>
              <a:t>What do you think the number is today?</a:t>
            </a:r>
            <a:endParaRPr lang="sv-SE" sz="1600" kern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4714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6520" y="1949638"/>
            <a:ext cx="4584700" cy="4051300"/>
          </a:xfrm>
          <a:prstGeom prst="rect">
            <a:avLst/>
          </a:prstGeom>
        </p:spPr>
      </p:pic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4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83" name="Oval 82"/>
          <p:cNvSpPr/>
          <p:nvPr/>
        </p:nvSpPr>
        <p:spPr>
          <a:xfrm>
            <a:off x="763733" y="2322653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1390290" y="2348269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1390290" y="3537949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1390290" y="478467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720181" y="2280132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793493" y="2263775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90" name="Oval 89"/>
          <p:cNvSpPr/>
          <p:nvPr/>
        </p:nvSpPr>
        <p:spPr>
          <a:xfrm>
            <a:off x="763733" y="3516862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1" name="Oval 90"/>
          <p:cNvSpPr/>
          <p:nvPr/>
        </p:nvSpPr>
        <p:spPr>
          <a:xfrm>
            <a:off x="720181" y="3474341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802046" y="3468144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93" name="Oval 92"/>
          <p:cNvSpPr/>
          <p:nvPr/>
        </p:nvSpPr>
        <p:spPr>
          <a:xfrm>
            <a:off x="763733" y="475725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94" name="Oval 93"/>
          <p:cNvSpPr/>
          <p:nvPr/>
        </p:nvSpPr>
        <p:spPr>
          <a:xfrm>
            <a:off x="720181" y="4714730"/>
            <a:ext cx="543559" cy="543560"/>
          </a:xfrm>
          <a:prstGeom prst="ellipse">
            <a:avLst/>
          </a:prstGeom>
          <a:solidFill>
            <a:srgbClr val="35A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783333" y="469837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grpSp>
        <p:nvGrpSpPr>
          <p:cNvPr id="96" name="Group 95"/>
          <p:cNvGrpSpPr/>
          <p:nvPr/>
        </p:nvGrpSpPr>
        <p:grpSpPr>
          <a:xfrm>
            <a:off x="1451768" y="4698838"/>
            <a:ext cx="414132" cy="384780"/>
            <a:chOff x="9648772" y="4032868"/>
            <a:chExt cx="414132" cy="384780"/>
          </a:xfrm>
        </p:grpSpPr>
        <p:sp>
          <p:nvSpPr>
            <p:cNvPr id="97" name="Freeform 96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  <p:sp>
          <p:nvSpPr>
            <p:cNvPr id="98" name="Freeform 97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765073" y="2303368"/>
            <a:ext cx="1151129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4.5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765073" y="3533761"/>
            <a:ext cx="1092335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3.5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771391" y="4770854"/>
            <a:ext cx="1050740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2.5</a:t>
            </a:r>
          </a:p>
        </p:txBody>
      </p:sp>
      <p:sp>
        <p:nvSpPr>
          <p:cNvPr id="45" name="Rectangle 44"/>
          <p:cNvSpPr/>
          <p:nvPr/>
        </p:nvSpPr>
        <p:spPr>
          <a:xfrm>
            <a:off x="2963236" y="1951870"/>
            <a:ext cx="4785865" cy="2469231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/>
          <p:cNvCxnSpPr/>
          <p:nvPr/>
        </p:nvCxnSpPr>
        <p:spPr>
          <a:xfrm flipV="1">
            <a:off x="5185344" y="2292860"/>
            <a:ext cx="0" cy="3409890"/>
          </a:xfrm>
          <a:prstGeom prst="line">
            <a:avLst/>
          </a:prstGeom>
          <a:ln w="38100" cmpd="sng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3" name="Picture 52" descr="igmo_mediu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489" y="1799010"/>
            <a:ext cx="708048" cy="508543"/>
          </a:xfrm>
          <a:prstGeom prst="rect">
            <a:avLst/>
          </a:prstGeom>
        </p:spPr>
      </p:pic>
      <p:sp>
        <p:nvSpPr>
          <p:cNvPr id="42" name="textruta 36"/>
          <p:cNvSpPr txBox="1"/>
          <p:nvPr/>
        </p:nvSpPr>
        <p:spPr>
          <a:xfrm>
            <a:off x="540368" y="686927"/>
            <a:ext cx="7523057" cy="5900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Babies per woman </a:t>
            </a:r>
            <a:r>
              <a:rPr lang="en-US" sz="2800" i="1" dirty="0">
                <a:solidFill>
                  <a:srgbClr val="53819F"/>
                </a:solidFill>
                <a:latin typeface="Trebuchet MS"/>
                <a:cs typeface="Trebuchet MS"/>
              </a:rPr>
              <a:t>— ANSWERS</a:t>
            </a:r>
          </a:p>
        </p:txBody>
      </p:sp>
    </p:spTree>
    <p:extLst>
      <p:ext uri="{BB962C8B-B14F-4D97-AF65-F5344CB8AC3E}">
        <p14:creationId xmlns:p14="http://schemas.microsoft.com/office/powerpoint/2010/main" val="201041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ruta 36"/>
          <p:cNvSpPr txBox="1"/>
          <p:nvPr/>
        </p:nvSpPr>
        <p:spPr>
          <a:xfrm>
            <a:off x="44527" y="1383544"/>
            <a:ext cx="1210493" cy="595343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 anchorCtr="0">
            <a:noAutofit/>
          </a:bodyPr>
          <a:lstStyle/>
          <a:p>
            <a:pPr algn="ctr"/>
            <a:r>
              <a:rPr lang="en-US" sz="1600" b="1" dirty="0">
                <a:solidFill>
                  <a:srgbClr val="2FAC33"/>
                </a:solidFill>
                <a:latin typeface="Trebuchet MS"/>
                <a:cs typeface="Trebuchet MS"/>
              </a:rPr>
              <a:t>CORRECT</a:t>
            </a:r>
          </a:p>
          <a:p>
            <a:pPr algn="ctr"/>
            <a:r>
              <a:rPr lang="en-US" sz="1600" b="1" dirty="0">
                <a:solidFill>
                  <a:srgbClr val="2FAC33"/>
                </a:solidFill>
                <a:latin typeface="Trebuchet MS"/>
                <a:cs typeface="Trebuchet MS"/>
              </a:rPr>
              <a:t>ANSWER</a:t>
            </a:r>
            <a:endParaRPr lang="en-US" sz="1100" b="1" dirty="0">
              <a:solidFill>
                <a:srgbClr val="2FAC33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226671" y="6224977"/>
            <a:ext cx="56985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rgbClr val="B9CDDB"/>
                </a:solidFill>
                <a:latin typeface="Verdana"/>
                <a:cs typeface="Verdana"/>
              </a:rPr>
              <a:t>Source: http://esa.un.org/unpd/wpp/unpp/panel_indicators.htm</a:t>
            </a:r>
          </a:p>
        </p:txBody>
      </p:sp>
      <p:grpSp>
        <p:nvGrpSpPr>
          <p:cNvPr id="151" name="Group 150"/>
          <p:cNvGrpSpPr/>
          <p:nvPr/>
        </p:nvGrpSpPr>
        <p:grpSpPr>
          <a:xfrm>
            <a:off x="1204841" y="2226665"/>
            <a:ext cx="5084770" cy="3998996"/>
            <a:chOff x="1204841" y="2376085"/>
            <a:chExt cx="5084770" cy="3998996"/>
          </a:xfrm>
        </p:grpSpPr>
        <p:sp>
          <p:nvSpPr>
            <p:cNvPr id="152" name="Rectangle 151"/>
            <p:cNvSpPr/>
            <p:nvPr/>
          </p:nvSpPr>
          <p:spPr>
            <a:xfrm>
              <a:off x="1204841" y="2376085"/>
              <a:ext cx="203388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400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Billion Children</a:t>
              </a:r>
            </a:p>
          </p:txBody>
        </p:sp>
        <p:grpSp>
          <p:nvGrpSpPr>
            <p:cNvPr id="153" name="Group 152"/>
            <p:cNvGrpSpPr/>
            <p:nvPr/>
          </p:nvGrpSpPr>
          <p:grpSpPr>
            <a:xfrm>
              <a:off x="1632091" y="2876013"/>
              <a:ext cx="4344280" cy="2334371"/>
              <a:chOff x="794590" y="2133600"/>
              <a:chExt cx="5099432" cy="2822767"/>
            </a:xfrm>
          </p:grpSpPr>
          <p:grpSp>
            <p:nvGrpSpPr>
              <p:cNvPr id="239" name="Group 238"/>
              <p:cNvGrpSpPr/>
              <p:nvPr/>
            </p:nvGrpSpPr>
            <p:grpSpPr>
              <a:xfrm>
                <a:off x="794590" y="3979057"/>
                <a:ext cx="5099432" cy="977310"/>
                <a:chOff x="794590" y="3974921"/>
                <a:chExt cx="7358303" cy="954278"/>
              </a:xfrm>
            </p:grpSpPr>
            <p:sp>
              <p:nvSpPr>
                <p:cNvPr id="244" name="Rounded Rectangle 243"/>
                <p:cNvSpPr/>
                <p:nvPr/>
              </p:nvSpPr>
              <p:spPr>
                <a:xfrm>
                  <a:off x="794590" y="3974921"/>
                  <a:ext cx="7350606" cy="954278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1F9FC"/>
                </a:solidFill>
                <a:ln w="28575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Trebuchet MS"/>
                    <a:cs typeface="Trebuchet MS"/>
                  </a:endParaRPr>
                </a:p>
              </p:txBody>
            </p:sp>
            <p:cxnSp>
              <p:nvCxnSpPr>
                <p:cNvPr id="245" name="Straight Connector 244"/>
                <p:cNvCxnSpPr/>
                <p:nvPr/>
              </p:nvCxnSpPr>
              <p:spPr>
                <a:xfrm>
                  <a:off x="794590" y="3996316"/>
                  <a:ext cx="7358303" cy="0"/>
                </a:xfrm>
                <a:prstGeom prst="line">
                  <a:avLst/>
                </a:prstGeom>
                <a:ln w="28575" cmpd="sng">
                  <a:solidFill>
                    <a:srgbClr val="CEE7FA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6" name="Straight Connector 245"/>
                <p:cNvCxnSpPr/>
                <p:nvPr/>
              </p:nvCxnSpPr>
              <p:spPr>
                <a:xfrm>
                  <a:off x="794590" y="4903882"/>
                  <a:ext cx="7358303" cy="0"/>
                </a:xfrm>
                <a:prstGeom prst="line">
                  <a:avLst/>
                </a:prstGeom>
                <a:ln w="28575" cmpd="sng">
                  <a:solidFill>
                    <a:srgbClr val="CEE7FA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0" name="Group 239"/>
              <p:cNvGrpSpPr/>
              <p:nvPr/>
            </p:nvGrpSpPr>
            <p:grpSpPr>
              <a:xfrm>
                <a:off x="794590" y="2133600"/>
                <a:ext cx="5099432" cy="977310"/>
                <a:chOff x="794590" y="3974921"/>
                <a:chExt cx="7358303" cy="954278"/>
              </a:xfrm>
            </p:grpSpPr>
            <p:sp>
              <p:nvSpPr>
                <p:cNvPr id="241" name="Rounded Rectangle 240"/>
                <p:cNvSpPr/>
                <p:nvPr/>
              </p:nvSpPr>
              <p:spPr>
                <a:xfrm>
                  <a:off x="794590" y="3974921"/>
                  <a:ext cx="7350606" cy="954278"/>
                </a:xfrm>
                <a:prstGeom prst="roundRect">
                  <a:avLst>
                    <a:gd name="adj" fmla="val 0"/>
                  </a:avLst>
                </a:prstGeom>
                <a:solidFill>
                  <a:srgbClr val="F1F9FC"/>
                </a:solidFill>
                <a:ln w="28575" cmpd="sng"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Trebuchet MS"/>
                    <a:cs typeface="Trebuchet MS"/>
                  </a:endParaRPr>
                </a:p>
              </p:txBody>
            </p:sp>
            <p:cxnSp>
              <p:nvCxnSpPr>
                <p:cNvPr id="242" name="Straight Connector 241"/>
                <p:cNvCxnSpPr/>
                <p:nvPr/>
              </p:nvCxnSpPr>
              <p:spPr>
                <a:xfrm>
                  <a:off x="794590" y="3976746"/>
                  <a:ext cx="7358303" cy="0"/>
                </a:xfrm>
                <a:prstGeom prst="line">
                  <a:avLst/>
                </a:prstGeom>
                <a:ln w="28575" cmpd="sng">
                  <a:solidFill>
                    <a:srgbClr val="CEE7FA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3" name="Straight Connector 242"/>
                <p:cNvCxnSpPr/>
                <p:nvPr/>
              </p:nvCxnSpPr>
              <p:spPr>
                <a:xfrm>
                  <a:off x="794590" y="4884311"/>
                  <a:ext cx="7358303" cy="0"/>
                </a:xfrm>
                <a:prstGeom prst="line">
                  <a:avLst/>
                </a:prstGeom>
                <a:ln w="28575" cmpd="sng">
                  <a:solidFill>
                    <a:srgbClr val="CEE7FA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4" name="Group 153"/>
            <p:cNvGrpSpPr/>
            <p:nvPr/>
          </p:nvGrpSpPr>
          <p:grpSpPr>
            <a:xfrm>
              <a:off x="1900571" y="3607463"/>
              <a:ext cx="4021691" cy="70917"/>
              <a:chOff x="1189474" y="5645366"/>
              <a:chExt cx="4348777" cy="87182"/>
            </a:xfrm>
          </p:grpSpPr>
          <p:cxnSp>
            <p:nvCxnSpPr>
              <p:cNvPr id="235" name="Straight Connector 234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6" name="Straight Connector 235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Straight Connector 236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5" name="Group 154"/>
            <p:cNvGrpSpPr/>
            <p:nvPr/>
          </p:nvGrpSpPr>
          <p:grpSpPr>
            <a:xfrm>
              <a:off x="1900571" y="4385668"/>
              <a:ext cx="4021691" cy="70917"/>
              <a:chOff x="1189474" y="5645366"/>
              <a:chExt cx="4348777" cy="87182"/>
            </a:xfrm>
          </p:grpSpPr>
          <p:cxnSp>
            <p:nvCxnSpPr>
              <p:cNvPr id="231" name="Straight Connector 230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Straight Connector 231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3" name="Straight Connector 232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Straight Connector 233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6" name="Group 155"/>
            <p:cNvGrpSpPr/>
            <p:nvPr/>
          </p:nvGrpSpPr>
          <p:grpSpPr>
            <a:xfrm>
              <a:off x="1900571" y="5157107"/>
              <a:ext cx="4021691" cy="70917"/>
              <a:chOff x="1189474" y="5645366"/>
              <a:chExt cx="4348777" cy="87182"/>
            </a:xfrm>
          </p:grpSpPr>
          <p:cxnSp>
            <p:nvCxnSpPr>
              <p:cNvPr id="227" name="Straight Connector 226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8" name="Straight Connector 227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9" name="Straight Connector 228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0" name="Straight Connector 229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7" name="Freeform 156"/>
            <p:cNvSpPr/>
            <p:nvPr/>
          </p:nvSpPr>
          <p:spPr>
            <a:xfrm>
              <a:off x="3400787" y="3625294"/>
              <a:ext cx="2581389" cy="762416"/>
            </a:xfrm>
            <a:custGeom>
              <a:avLst/>
              <a:gdLst>
                <a:gd name="connsiteX0" fmla="*/ 0 w 3636819"/>
                <a:gd name="connsiteY0" fmla="*/ 955964 h 955964"/>
                <a:gd name="connsiteX1" fmla="*/ 665019 w 3636819"/>
                <a:gd name="connsiteY1" fmla="*/ 727364 h 955964"/>
                <a:gd name="connsiteX2" fmla="*/ 1766455 w 3636819"/>
                <a:gd name="connsiteY2" fmla="*/ 457200 h 955964"/>
                <a:gd name="connsiteX3" fmla="*/ 2784764 w 3636819"/>
                <a:gd name="connsiteY3" fmla="*/ 145473 h 955964"/>
                <a:gd name="connsiteX4" fmla="*/ 3636819 w 3636819"/>
                <a:gd name="connsiteY4" fmla="*/ 0 h 955964"/>
                <a:gd name="connsiteX0" fmla="*/ 0 w 3636819"/>
                <a:gd name="connsiteY0" fmla="*/ 955964 h 955964"/>
                <a:gd name="connsiteX1" fmla="*/ 709263 w 3636819"/>
                <a:gd name="connsiteY1" fmla="*/ 741219 h 955964"/>
                <a:gd name="connsiteX2" fmla="*/ 1766455 w 3636819"/>
                <a:gd name="connsiteY2" fmla="*/ 457200 h 955964"/>
                <a:gd name="connsiteX3" fmla="*/ 2784764 w 3636819"/>
                <a:gd name="connsiteY3" fmla="*/ 145473 h 955964"/>
                <a:gd name="connsiteX4" fmla="*/ 3636819 w 3636819"/>
                <a:gd name="connsiteY4" fmla="*/ 0 h 95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6819" h="955964">
                  <a:moveTo>
                    <a:pt x="0" y="955964"/>
                  </a:moveTo>
                  <a:cubicBezTo>
                    <a:pt x="185305" y="883227"/>
                    <a:pt x="414854" y="824346"/>
                    <a:pt x="709263" y="741219"/>
                  </a:cubicBezTo>
                  <a:cubicBezTo>
                    <a:pt x="1003672" y="658092"/>
                    <a:pt x="1420538" y="556491"/>
                    <a:pt x="1766455" y="457200"/>
                  </a:cubicBezTo>
                  <a:cubicBezTo>
                    <a:pt x="2112372" y="357909"/>
                    <a:pt x="2473037" y="221673"/>
                    <a:pt x="2784764" y="145473"/>
                  </a:cubicBezTo>
                  <a:cubicBezTo>
                    <a:pt x="3096491" y="69273"/>
                    <a:pt x="3366655" y="34636"/>
                    <a:pt x="3636819" y="0"/>
                  </a:cubicBezTo>
                </a:path>
              </a:pathLst>
            </a:custGeom>
            <a:noFill/>
            <a:ln w="127000" cmpd="sng">
              <a:solidFill>
                <a:srgbClr val="FFD79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164" name="Freeform 163"/>
            <p:cNvSpPr/>
            <p:nvPr/>
          </p:nvSpPr>
          <p:spPr>
            <a:xfrm>
              <a:off x="1542566" y="4430928"/>
              <a:ext cx="1728081" cy="1038682"/>
            </a:xfrm>
            <a:custGeom>
              <a:avLst/>
              <a:gdLst>
                <a:gd name="connsiteX0" fmla="*/ 0 w 1870364"/>
                <a:gd name="connsiteY0" fmla="*/ 1280753 h 1280753"/>
                <a:gd name="connsiteX1" fmla="*/ 498764 w 1870364"/>
                <a:gd name="connsiteY1" fmla="*/ 781990 h 1280753"/>
                <a:gd name="connsiteX2" fmla="*/ 810491 w 1870364"/>
                <a:gd name="connsiteY2" fmla="*/ 553390 h 1280753"/>
                <a:gd name="connsiteX3" fmla="*/ 1288473 w 1870364"/>
                <a:gd name="connsiteY3" fmla="*/ 304008 h 1280753"/>
                <a:gd name="connsiteX4" fmla="*/ 1745673 w 1870364"/>
                <a:gd name="connsiteY4" fmla="*/ 33844 h 1280753"/>
                <a:gd name="connsiteX5" fmla="*/ 1870364 w 1870364"/>
                <a:gd name="connsiteY5" fmla="*/ 13062 h 1280753"/>
                <a:gd name="connsiteX0" fmla="*/ 0 w 1887617"/>
                <a:gd name="connsiteY0" fmla="*/ 1287798 h 1287798"/>
                <a:gd name="connsiteX1" fmla="*/ 498764 w 1887617"/>
                <a:gd name="connsiteY1" fmla="*/ 789035 h 1287798"/>
                <a:gd name="connsiteX2" fmla="*/ 810491 w 1887617"/>
                <a:gd name="connsiteY2" fmla="*/ 560435 h 1287798"/>
                <a:gd name="connsiteX3" fmla="*/ 1288473 w 1887617"/>
                <a:gd name="connsiteY3" fmla="*/ 311053 h 1287798"/>
                <a:gd name="connsiteX4" fmla="*/ 1745673 w 1887617"/>
                <a:gd name="connsiteY4" fmla="*/ 40889 h 1287798"/>
                <a:gd name="connsiteX5" fmla="*/ 1887617 w 1887617"/>
                <a:gd name="connsiteY5" fmla="*/ 8687 h 1287798"/>
                <a:gd name="connsiteX0" fmla="*/ 0 w 1887617"/>
                <a:gd name="connsiteY0" fmla="*/ 1282830 h 1282830"/>
                <a:gd name="connsiteX1" fmla="*/ 498764 w 1887617"/>
                <a:gd name="connsiteY1" fmla="*/ 784067 h 1282830"/>
                <a:gd name="connsiteX2" fmla="*/ 810491 w 1887617"/>
                <a:gd name="connsiteY2" fmla="*/ 555467 h 1282830"/>
                <a:gd name="connsiteX3" fmla="*/ 1288473 w 1887617"/>
                <a:gd name="connsiteY3" fmla="*/ 306085 h 1282830"/>
                <a:gd name="connsiteX4" fmla="*/ 1745673 w 1887617"/>
                <a:gd name="connsiteY4" fmla="*/ 35921 h 1282830"/>
                <a:gd name="connsiteX5" fmla="*/ 1887617 w 1887617"/>
                <a:gd name="connsiteY5" fmla="*/ 3719 h 1282830"/>
                <a:gd name="connsiteX0" fmla="*/ 0 w 1874677"/>
                <a:gd name="connsiteY0" fmla="*/ 1282830 h 1282830"/>
                <a:gd name="connsiteX1" fmla="*/ 498764 w 1874677"/>
                <a:gd name="connsiteY1" fmla="*/ 784067 h 1282830"/>
                <a:gd name="connsiteX2" fmla="*/ 810491 w 1874677"/>
                <a:gd name="connsiteY2" fmla="*/ 555467 h 1282830"/>
                <a:gd name="connsiteX3" fmla="*/ 1288473 w 1874677"/>
                <a:gd name="connsiteY3" fmla="*/ 306085 h 1282830"/>
                <a:gd name="connsiteX4" fmla="*/ 1745673 w 1874677"/>
                <a:gd name="connsiteY4" fmla="*/ 35921 h 1282830"/>
                <a:gd name="connsiteX5" fmla="*/ 1874677 w 1874677"/>
                <a:gd name="connsiteY5" fmla="*/ 3719 h 1282830"/>
                <a:gd name="connsiteX0" fmla="*/ 44723 w 1919400"/>
                <a:gd name="connsiteY0" fmla="*/ 1282830 h 1313236"/>
                <a:gd name="connsiteX1" fmla="*/ 34883 w 1919400"/>
                <a:gd name="connsiteY1" fmla="*/ 1274288 h 1313236"/>
                <a:gd name="connsiteX2" fmla="*/ 543487 w 1919400"/>
                <a:gd name="connsiteY2" fmla="*/ 784067 h 1313236"/>
                <a:gd name="connsiteX3" fmla="*/ 855214 w 1919400"/>
                <a:gd name="connsiteY3" fmla="*/ 555467 h 1313236"/>
                <a:gd name="connsiteX4" fmla="*/ 1333196 w 1919400"/>
                <a:gd name="connsiteY4" fmla="*/ 306085 h 1313236"/>
                <a:gd name="connsiteX5" fmla="*/ 1790396 w 1919400"/>
                <a:gd name="connsiteY5" fmla="*/ 35921 h 1313236"/>
                <a:gd name="connsiteX6" fmla="*/ 1919400 w 1919400"/>
                <a:gd name="connsiteY6" fmla="*/ 3719 h 1313236"/>
                <a:gd name="connsiteX0" fmla="*/ 88 w 1874765"/>
                <a:gd name="connsiteY0" fmla="*/ 1282830 h 1282830"/>
                <a:gd name="connsiteX1" fmla="*/ 102484 w 1874765"/>
                <a:gd name="connsiteY1" fmla="*/ 1197410 h 1282830"/>
                <a:gd name="connsiteX2" fmla="*/ 498852 w 1874765"/>
                <a:gd name="connsiteY2" fmla="*/ 784067 h 1282830"/>
                <a:gd name="connsiteX3" fmla="*/ 810579 w 1874765"/>
                <a:gd name="connsiteY3" fmla="*/ 555467 h 1282830"/>
                <a:gd name="connsiteX4" fmla="*/ 1288561 w 1874765"/>
                <a:gd name="connsiteY4" fmla="*/ 306085 h 1282830"/>
                <a:gd name="connsiteX5" fmla="*/ 1745761 w 1874765"/>
                <a:gd name="connsiteY5" fmla="*/ 35921 h 1282830"/>
                <a:gd name="connsiteX6" fmla="*/ 1874765 w 1874765"/>
                <a:gd name="connsiteY6" fmla="*/ 3719 h 1282830"/>
                <a:gd name="connsiteX0" fmla="*/ 4 w 2332259"/>
                <a:gd name="connsiteY0" fmla="*/ 1692851 h 1692851"/>
                <a:gd name="connsiteX1" fmla="*/ 559978 w 2332259"/>
                <a:gd name="connsiteY1" fmla="*/ 1197410 h 1692851"/>
                <a:gd name="connsiteX2" fmla="*/ 956346 w 2332259"/>
                <a:gd name="connsiteY2" fmla="*/ 784067 h 1692851"/>
                <a:gd name="connsiteX3" fmla="*/ 1268073 w 2332259"/>
                <a:gd name="connsiteY3" fmla="*/ 555467 h 1692851"/>
                <a:gd name="connsiteX4" fmla="*/ 1746055 w 2332259"/>
                <a:gd name="connsiteY4" fmla="*/ 306085 h 1692851"/>
                <a:gd name="connsiteX5" fmla="*/ 2203255 w 2332259"/>
                <a:gd name="connsiteY5" fmla="*/ 35921 h 1692851"/>
                <a:gd name="connsiteX6" fmla="*/ 2332259 w 2332259"/>
                <a:gd name="connsiteY6" fmla="*/ 3719 h 1692851"/>
                <a:gd name="connsiteX0" fmla="*/ 3 w 2375426"/>
                <a:gd name="connsiteY0" fmla="*/ 1667225 h 1667225"/>
                <a:gd name="connsiteX1" fmla="*/ 603145 w 2375426"/>
                <a:gd name="connsiteY1" fmla="*/ 1197410 h 1667225"/>
                <a:gd name="connsiteX2" fmla="*/ 999513 w 2375426"/>
                <a:gd name="connsiteY2" fmla="*/ 784067 h 1667225"/>
                <a:gd name="connsiteX3" fmla="*/ 1311240 w 2375426"/>
                <a:gd name="connsiteY3" fmla="*/ 555467 h 1667225"/>
                <a:gd name="connsiteX4" fmla="*/ 1789222 w 2375426"/>
                <a:gd name="connsiteY4" fmla="*/ 306085 h 1667225"/>
                <a:gd name="connsiteX5" fmla="*/ 2246422 w 2375426"/>
                <a:gd name="connsiteY5" fmla="*/ 35921 h 1667225"/>
                <a:gd name="connsiteX6" fmla="*/ 2375426 w 2375426"/>
                <a:gd name="connsiteY6" fmla="*/ 3719 h 1667225"/>
                <a:gd name="connsiteX0" fmla="*/ 3 w 2375426"/>
                <a:gd name="connsiteY0" fmla="*/ 1667225 h 1667225"/>
                <a:gd name="connsiteX1" fmla="*/ 603145 w 2375426"/>
                <a:gd name="connsiteY1" fmla="*/ 1197410 h 1667225"/>
                <a:gd name="connsiteX2" fmla="*/ 1007922 w 2375426"/>
                <a:gd name="connsiteY2" fmla="*/ 793887 h 1667225"/>
                <a:gd name="connsiteX3" fmla="*/ 1311240 w 2375426"/>
                <a:gd name="connsiteY3" fmla="*/ 555467 h 1667225"/>
                <a:gd name="connsiteX4" fmla="*/ 1789222 w 2375426"/>
                <a:gd name="connsiteY4" fmla="*/ 306085 h 1667225"/>
                <a:gd name="connsiteX5" fmla="*/ 2246422 w 2375426"/>
                <a:gd name="connsiteY5" fmla="*/ 35921 h 1667225"/>
                <a:gd name="connsiteX6" fmla="*/ 2375426 w 2375426"/>
                <a:gd name="connsiteY6" fmla="*/ 3719 h 1667225"/>
                <a:gd name="connsiteX0" fmla="*/ 3 w 2375426"/>
                <a:gd name="connsiteY0" fmla="*/ 1667225 h 1667225"/>
                <a:gd name="connsiteX1" fmla="*/ 603145 w 2375426"/>
                <a:gd name="connsiteY1" fmla="*/ 1197410 h 1667225"/>
                <a:gd name="connsiteX2" fmla="*/ 1007922 w 2375426"/>
                <a:gd name="connsiteY2" fmla="*/ 793887 h 1667225"/>
                <a:gd name="connsiteX3" fmla="*/ 1336466 w 2375426"/>
                <a:gd name="connsiteY3" fmla="*/ 555466 h 1667225"/>
                <a:gd name="connsiteX4" fmla="*/ 1789222 w 2375426"/>
                <a:gd name="connsiteY4" fmla="*/ 306085 h 1667225"/>
                <a:gd name="connsiteX5" fmla="*/ 2246422 w 2375426"/>
                <a:gd name="connsiteY5" fmla="*/ 35921 h 1667225"/>
                <a:gd name="connsiteX6" fmla="*/ 2375426 w 2375426"/>
                <a:gd name="connsiteY6" fmla="*/ 3719 h 166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5426" h="1667225">
                  <a:moveTo>
                    <a:pt x="3" y="1667225"/>
                  </a:moveTo>
                  <a:cubicBezTo>
                    <a:pt x="-1637" y="1665801"/>
                    <a:pt x="520018" y="1280537"/>
                    <a:pt x="603145" y="1197410"/>
                  </a:cubicBezTo>
                  <a:cubicBezTo>
                    <a:pt x="686272" y="1114283"/>
                    <a:pt x="885702" y="900878"/>
                    <a:pt x="1007922" y="793887"/>
                  </a:cubicBezTo>
                  <a:cubicBezTo>
                    <a:pt x="1130142" y="686896"/>
                    <a:pt x="1206249" y="636766"/>
                    <a:pt x="1336466" y="555466"/>
                  </a:cubicBezTo>
                  <a:cubicBezTo>
                    <a:pt x="1466683" y="474166"/>
                    <a:pt x="1637563" y="392676"/>
                    <a:pt x="1789222" y="306085"/>
                  </a:cubicBezTo>
                  <a:cubicBezTo>
                    <a:pt x="1940881" y="219494"/>
                    <a:pt x="2149440" y="84412"/>
                    <a:pt x="2246422" y="35921"/>
                  </a:cubicBezTo>
                  <a:cubicBezTo>
                    <a:pt x="2304585" y="17884"/>
                    <a:pt x="2361571" y="-10136"/>
                    <a:pt x="2375426" y="3719"/>
                  </a:cubicBezTo>
                </a:path>
              </a:pathLst>
            </a:custGeom>
            <a:noFill/>
            <a:ln w="127000" cmpd="sng">
              <a:solidFill>
                <a:srgbClr val="FFA4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latin typeface="Trebuchet MS"/>
                <a:cs typeface="Trebuchet MS"/>
              </a:endParaRPr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1900571" y="2839523"/>
              <a:ext cx="4021691" cy="70917"/>
              <a:chOff x="1189474" y="5645366"/>
              <a:chExt cx="4348777" cy="87182"/>
            </a:xfrm>
          </p:grpSpPr>
          <p:cxnSp>
            <p:nvCxnSpPr>
              <p:cNvPr id="223" name="Straight Connector 222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D1E7F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6" name="Group 165"/>
            <p:cNvGrpSpPr/>
            <p:nvPr/>
          </p:nvGrpSpPr>
          <p:grpSpPr>
            <a:xfrm>
              <a:off x="1906854" y="5981401"/>
              <a:ext cx="4021691" cy="52678"/>
              <a:chOff x="1189474" y="5645366"/>
              <a:chExt cx="4348777" cy="87182"/>
            </a:xfrm>
          </p:grpSpPr>
          <p:cxnSp>
            <p:nvCxnSpPr>
              <p:cNvPr id="218" name="Straight Connector 217"/>
              <p:cNvCxnSpPr/>
              <p:nvPr/>
            </p:nvCxnSpPr>
            <p:spPr bwMode="auto">
              <a:xfrm flipV="1">
                <a:off x="2690785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5381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/>
              <p:cNvCxnSpPr/>
              <p:nvPr/>
            </p:nvCxnSpPr>
            <p:spPr bwMode="auto">
              <a:xfrm flipV="1">
                <a:off x="553825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5381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/>
              <p:cNvCxnSpPr/>
              <p:nvPr/>
            </p:nvCxnSpPr>
            <p:spPr bwMode="auto">
              <a:xfrm flipV="1">
                <a:off x="4125601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5381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/>
              <p:cNvCxnSpPr/>
              <p:nvPr/>
            </p:nvCxnSpPr>
            <p:spPr bwMode="auto">
              <a:xfrm flipV="1">
                <a:off x="1189474" y="5645366"/>
                <a:ext cx="0" cy="87182"/>
              </a:xfrm>
              <a:prstGeom prst="line">
                <a:avLst/>
              </a:prstGeom>
              <a:ln w="28575" cmpd="sng">
                <a:solidFill>
                  <a:srgbClr val="53819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7" name="Straight Connector 166"/>
            <p:cNvCxnSpPr/>
            <p:nvPr/>
          </p:nvCxnSpPr>
          <p:spPr>
            <a:xfrm flipH="1">
              <a:off x="1578773" y="5974189"/>
              <a:ext cx="4549261" cy="0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TextBox 17"/>
            <p:cNvSpPr txBox="1">
              <a:spLocks noChangeArrowheads="1"/>
            </p:cNvSpPr>
            <p:nvPr/>
          </p:nvSpPr>
          <p:spPr bwMode="auto">
            <a:xfrm>
              <a:off x="1231074" y="5754268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0</a:t>
              </a:r>
            </a:p>
          </p:txBody>
        </p:sp>
        <p:sp>
          <p:nvSpPr>
            <p:cNvPr id="169" name="TextBox 26"/>
            <p:cNvSpPr txBox="1">
              <a:spLocks noChangeArrowheads="1"/>
            </p:cNvSpPr>
            <p:nvPr/>
          </p:nvSpPr>
          <p:spPr bwMode="auto">
            <a:xfrm>
              <a:off x="1480761" y="5974969"/>
              <a:ext cx="7857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1950</a:t>
              </a:r>
            </a:p>
          </p:txBody>
        </p:sp>
        <p:sp>
          <p:nvSpPr>
            <p:cNvPr id="170" name="TextBox 27"/>
            <p:cNvSpPr txBox="1">
              <a:spLocks noChangeArrowheads="1"/>
            </p:cNvSpPr>
            <p:nvPr/>
          </p:nvSpPr>
          <p:spPr bwMode="auto">
            <a:xfrm>
              <a:off x="2873251" y="5974971"/>
              <a:ext cx="7857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2000</a:t>
              </a:r>
            </a:p>
          </p:txBody>
        </p:sp>
        <p:sp>
          <p:nvSpPr>
            <p:cNvPr id="183" name="TextBox 28"/>
            <p:cNvSpPr txBox="1">
              <a:spLocks noChangeArrowheads="1"/>
            </p:cNvSpPr>
            <p:nvPr/>
          </p:nvSpPr>
          <p:spPr bwMode="auto">
            <a:xfrm>
              <a:off x="4197418" y="5974970"/>
              <a:ext cx="7857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2050</a:t>
              </a:r>
            </a:p>
          </p:txBody>
        </p:sp>
        <p:sp>
          <p:nvSpPr>
            <p:cNvPr id="184" name="TextBox 29"/>
            <p:cNvSpPr txBox="1">
              <a:spLocks noChangeArrowheads="1"/>
            </p:cNvSpPr>
            <p:nvPr/>
          </p:nvSpPr>
          <p:spPr bwMode="auto">
            <a:xfrm>
              <a:off x="5503819" y="5974969"/>
              <a:ext cx="78579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2100</a:t>
              </a: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1447480" y="5221943"/>
              <a:ext cx="182142" cy="453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186" name="TextBox 11"/>
            <p:cNvSpPr txBox="1">
              <a:spLocks noChangeArrowheads="1"/>
            </p:cNvSpPr>
            <p:nvPr/>
          </p:nvSpPr>
          <p:spPr bwMode="auto">
            <a:xfrm>
              <a:off x="1224956" y="2660432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4</a:t>
              </a:r>
            </a:p>
          </p:txBody>
        </p:sp>
        <p:sp>
          <p:nvSpPr>
            <p:cNvPr id="187" name="TextBox 12"/>
            <p:cNvSpPr txBox="1">
              <a:spLocks noChangeArrowheads="1"/>
            </p:cNvSpPr>
            <p:nvPr/>
          </p:nvSpPr>
          <p:spPr bwMode="auto">
            <a:xfrm>
              <a:off x="1231074" y="4196301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2</a:t>
              </a:r>
            </a:p>
          </p:txBody>
        </p:sp>
        <p:sp>
          <p:nvSpPr>
            <p:cNvPr id="188" name="TextBox 14"/>
            <p:cNvSpPr txBox="1">
              <a:spLocks noChangeArrowheads="1"/>
            </p:cNvSpPr>
            <p:nvPr/>
          </p:nvSpPr>
          <p:spPr bwMode="auto">
            <a:xfrm>
              <a:off x="1231074" y="3433891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3</a:t>
              </a:r>
            </a:p>
          </p:txBody>
        </p:sp>
        <p:sp>
          <p:nvSpPr>
            <p:cNvPr id="189" name="TextBox 16"/>
            <p:cNvSpPr txBox="1">
              <a:spLocks noChangeArrowheads="1"/>
            </p:cNvSpPr>
            <p:nvPr/>
          </p:nvSpPr>
          <p:spPr bwMode="auto">
            <a:xfrm>
              <a:off x="1231074" y="4975285"/>
              <a:ext cx="33494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defTabSz="914400" eaLnBrk="1" hangingPunct="1"/>
              <a:r>
                <a:rPr lang="en-US" sz="2000" b="1" dirty="0">
                  <a:solidFill>
                    <a:srgbClr val="53819F"/>
                  </a:solidFill>
                  <a:latin typeface="Trebuchet MS"/>
                  <a:cs typeface="Trebuchet MS"/>
                </a:rPr>
                <a:t>1</a:t>
              </a:r>
            </a:p>
          </p:txBody>
        </p:sp>
        <p:cxnSp>
          <p:nvCxnSpPr>
            <p:cNvPr id="190" name="Straight Connector 189"/>
            <p:cNvCxnSpPr/>
            <p:nvPr/>
          </p:nvCxnSpPr>
          <p:spPr>
            <a:xfrm>
              <a:off x="1632091" y="2797804"/>
              <a:ext cx="0" cy="3183598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/>
            <p:nvPr/>
          </p:nvCxnSpPr>
          <p:spPr bwMode="auto">
            <a:xfrm rot="16200000" flipV="1">
              <a:off x="1606040" y="4381573"/>
              <a:ext cx="0" cy="65892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/>
            <p:nvPr/>
          </p:nvCxnSpPr>
          <p:spPr bwMode="auto">
            <a:xfrm rot="16200000" flipV="1">
              <a:off x="1607896" y="2845290"/>
              <a:ext cx="0" cy="65892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/>
            <p:cNvCxnSpPr/>
            <p:nvPr/>
          </p:nvCxnSpPr>
          <p:spPr bwMode="auto">
            <a:xfrm rot="16200000" flipV="1">
              <a:off x="1607896" y="3613432"/>
              <a:ext cx="0" cy="65892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/>
            <p:cNvCxnSpPr/>
            <p:nvPr/>
          </p:nvCxnSpPr>
          <p:spPr bwMode="auto">
            <a:xfrm rot="16200000" flipV="1">
              <a:off x="1606040" y="5149716"/>
              <a:ext cx="0" cy="65892"/>
            </a:xfrm>
            <a:prstGeom prst="line">
              <a:avLst/>
            </a:prstGeom>
            <a:ln w="28575" cmpd="sng">
              <a:solidFill>
                <a:srgbClr val="53819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Freeform 194"/>
            <p:cNvSpPr/>
            <p:nvPr/>
          </p:nvSpPr>
          <p:spPr>
            <a:xfrm>
              <a:off x="3453866" y="2835257"/>
              <a:ext cx="2462116" cy="1486154"/>
            </a:xfrm>
            <a:custGeom>
              <a:avLst/>
              <a:gdLst>
                <a:gd name="connsiteX0" fmla="*/ 0 w 3678381"/>
                <a:gd name="connsiteY0" fmla="*/ 2182091 h 2182091"/>
                <a:gd name="connsiteX1" fmla="*/ 706581 w 3678381"/>
                <a:gd name="connsiteY1" fmla="*/ 1870364 h 2182091"/>
                <a:gd name="connsiteX2" fmla="*/ 1662545 w 3678381"/>
                <a:gd name="connsiteY2" fmla="*/ 1392382 h 2182091"/>
                <a:gd name="connsiteX3" fmla="*/ 2493818 w 3678381"/>
                <a:gd name="connsiteY3" fmla="*/ 831273 h 2182091"/>
                <a:gd name="connsiteX4" fmla="*/ 3678381 w 3678381"/>
                <a:gd name="connsiteY4" fmla="*/ 0 h 2182091"/>
                <a:gd name="connsiteX0" fmla="*/ 0 w 3678381"/>
                <a:gd name="connsiteY0" fmla="*/ 2182091 h 2182091"/>
                <a:gd name="connsiteX1" fmla="*/ 680702 w 3678381"/>
                <a:gd name="connsiteY1" fmla="*/ 1866051 h 2182091"/>
                <a:gd name="connsiteX2" fmla="*/ 1662545 w 3678381"/>
                <a:gd name="connsiteY2" fmla="*/ 1392382 h 2182091"/>
                <a:gd name="connsiteX3" fmla="*/ 2493818 w 3678381"/>
                <a:gd name="connsiteY3" fmla="*/ 831273 h 2182091"/>
                <a:gd name="connsiteX4" fmla="*/ 3678381 w 3678381"/>
                <a:gd name="connsiteY4" fmla="*/ 0 h 2182091"/>
                <a:gd name="connsiteX0" fmla="*/ 0 w 3678381"/>
                <a:gd name="connsiteY0" fmla="*/ 2182091 h 2182091"/>
                <a:gd name="connsiteX1" fmla="*/ 680702 w 3678381"/>
                <a:gd name="connsiteY1" fmla="*/ 1866051 h 2182091"/>
                <a:gd name="connsiteX2" fmla="*/ 1645292 w 3678381"/>
                <a:gd name="connsiteY2" fmla="*/ 1366503 h 2182091"/>
                <a:gd name="connsiteX3" fmla="*/ 2493818 w 3678381"/>
                <a:gd name="connsiteY3" fmla="*/ 831273 h 2182091"/>
                <a:gd name="connsiteX4" fmla="*/ 3678381 w 3678381"/>
                <a:gd name="connsiteY4" fmla="*/ 0 h 2182091"/>
                <a:gd name="connsiteX0" fmla="*/ 0 w 3678381"/>
                <a:gd name="connsiteY0" fmla="*/ 2182091 h 2182091"/>
                <a:gd name="connsiteX1" fmla="*/ 680702 w 3678381"/>
                <a:gd name="connsiteY1" fmla="*/ 1866051 h 2182091"/>
                <a:gd name="connsiteX2" fmla="*/ 1645292 w 3678381"/>
                <a:gd name="connsiteY2" fmla="*/ 1366503 h 2182091"/>
                <a:gd name="connsiteX3" fmla="*/ 2498131 w 3678381"/>
                <a:gd name="connsiteY3" fmla="*/ 805394 h 2182091"/>
                <a:gd name="connsiteX4" fmla="*/ 3678381 w 3678381"/>
                <a:gd name="connsiteY4" fmla="*/ 0 h 2182091"/>
                <a:gd name="connsiteX0" fmla="*/ 0 w 3678381"/>
                <a:gd name="connsiteY0" fmla="*/ 2182091 h 2182091"/>
                <a:gd name="connsiteX1" fmla="*/ 680702 w 3678381"/>
                <a:gd name="connsiteY1" fmla="*/ 1835954 h 2182091"/>
                <a:gd name="connsiteX2" fmla="*/ 1645292 w 3678381"/>
                <a:gd name="connsiteY2" fmla="*/ 1366503 h 2182091"/>
                <a:gd name="connsiteX3" fmla="*/ 2498131 w 3678381"/>
                <a:gd name="connsiteY3" fmla="*/ 805394 h 2182091"/>
                <a:gd name="connsiteX4" fmla="*/ 3678381 w 3678381"/>
                <a:gd name="connsiteY4" fmla="*/ 0 h 2182091"/>
                <a:gd name="connsiteX0" fmla="*/ 0 w 3384808"/>
                <a:gd name="connsiteY0" fmla="*/ 2024077 h 2024077"/>
                <a:gd name="connsiteX1" fmla="*/ 387129 w 3384808"/>
                <a:gd name="connsiteY1" fmla="*/ 1835954 h 2024077"/>
                <a:gd name="connsiteX2" fmla="*/ 1351719 w 3384808"/>
                <a:gd name="connsiteY2" fmla="*/ 1366503 h 2024077"/>
                <a:gd name="connsiteX3" fmla="*/ 2204558 w 3384808"/>
                <a:gd name="connsiteY3" fmla="*/ 805394 h 2024077"/>
                <a:gd name="connsiteX4" fmla="*/ 3384808 w 3384808"/>
                <a:gd name="connsiteY4" fmla="*/ 0 h 202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4808" h="2024077">
                  <a:moveTo>
                    <a:pt x="0" y="2024077"/>
                  </a:moveTo>
                  <a:cubicBezTo>
                    <a:pt x="214745" y="1934022"/>
                    <a:pt x="161843" y="1945550"/>
                    <a:pt x="387129" y="1835954"/>
                  </a:cubicBezTo>
                  <a:cubicBezTo>
                    <a:pt x="612415" y="1726358"/>
                    <a:pt x="1048814" y="1538263"/>
                    <a:pt x="1351719" y="1366503"/>
                  </a:cubicBezTo>
                  <a:cubicBezTo>
                    <a:pt x="1654624" y="1194743"/>
                    <a:pt x="1868585" y="1037458"/>
                    <a:pt x="2204558" y="805394"/>
                  </a:cubicBezTo>
                  <a:cubicBezTo>
                    <a:pt x="2540531" y="573330"/>
                    <a:pt x="2960513" y="299604"/>
                    <a:pt x="3384808" y="0"/>
                  </a:cubicBezTo>
                </a:path>
              </a:pathLst>
            </a:custGeom>
            <a:noFill/>
            <a:ln w="127000" cmpd="sng">
              <a:solidFill>
                <a:srgbClr val="FFD79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163" name="Freeform 162"/>
            <p:cNvSpPr/>
            <p:nvPr/>
          </p:nvSpPr>
          <p:spPr>
            <a:xfrm>
              <a:off x="3240321" y="4341455"/>
              <a:ext cx="2704177" cy="73878"/>
            </a:xfrm>
            <a:custGeom>
              <a:avLst/>
              <a:gdLst>
                <a:gd name="connsiteX0" fmla="*/ 0 w 3657600"/>
                <a:gd name="connsiteY0" fmla="*/ 154744 h 154744"/>
                <a:gd name="connsiteX1" fmla="*/ 997527 w 3657600"/>
                <a:gd name="connsiteY1" fmla="*/ 30054 h 154744"/>
                <a:gd name="connsiteX2" fmla="*/ 2015836 w 3657600"/>
                <a:gd name="connsiteY2" fmla="*/ 9272 h 154744"/>
                <a:gd name="connsiteX3" fmla="*/ 3657600 w 3657600"/>
                <a:gd name="connsiteY3" fmla="*/ 154744 h 154744"/>
                <a:gd name="connsiteX0" fmla="*/ 0 w 3657600"/>
                <a:gd name="connsiteY0" fmla="*/ 132672 h 132672"/>
                <a:gd name="connsiteX1" fmla="*/ 997527 w 3657600"/>
                <a:gd name="connsiteY1" fmla="*/ 7982 h 132672"/>
                <a:gd name="connsiteX2" fmla="*/ 2060570 w 3657600"/>
                <a:gd name="connsiteY2" fmla="*/ 25680 h 132672"/>
                <a:gd name="connsiteX3" fmla="*/ 3657600 w 3657600"/>
                <a:gd name="connsiteY3" fmla="*/ 132672 h 132672"/>
                <a:gd name="connsiteX0" fmla="*/ 0 w 3657600"/>
                <a:gd name="connsiteY0" fmla="*/ 143251 h 143251"/>
                <a:gd name="connsiteX1" fmla="*/ 809644 w 3657600"/>
                <a:gd name="connsiteY1" fmla="*/ 5735 h 143251"/>
                <a:gd name="connsiteX2" fmla="*/ 2060570 w 3657600"/>
                <a:gd name="connsiteY2" fmla="*/ 36259 h 143251"/>
                <a:gd name="connsiteX3" fmla="*/ 3657600 w 3657600"/>
                <a:gd name="connsiteY3" fmla="*/ 143251 h 143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57600" h="143251">
                  <a:moveTo>
                    <a:pt x="0" y="143251"/>
                  </a:moveTo>
                  <a:cubicBezTo>
                    <a:pt x="330777" y="93028"/>
                    <a:pt x="466216" y="23567"/>
                    <a:pt x="809644" y="5735"/>
                  </a:cubicBezTo>
                  <a:cubicBezTo>
                    <a:pt x="1153072" y="-12097"/>
                    <a:pt x="1617225" y="15477"/>
                    <a:pt x="2060570" y="36259"/>
                  </a:cubicBezTo>
                  <a:cubicBezTo>
                    <a:pt x="2503916" y="57041"/>
                    <a:pt x="3058391" y="80906"/>
                    <a:pt x="3657600" y="143251"/>
                  </a:cubicBezTo>
                </a:path>
              </a:pathLst>
            </a:custGeom>
            <a:noFill/>
            <a:ln w="127000" cmpd="sng">
              <a:solidFill>
                <a:srgbClr val="FFA4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213" name="Oval 212"/>
            <p:cNvSpPr/>
            <p:nvPr/>
          </p:nvSpPr>
          <p:spPr>
            <a:xfrm>
              <a:off x="3191374" y="4320789"/>
              <a:ext cx="176792" cy="176792"/>
            </a:xfrm>
            <a:prstGeom prst="ellipse">
              <a:avLst/>
            </a:prstGeom>
            <a:solidFill>
              <a:srgbClr val="FFA400"/>
            </a:solidFill>
            <a:ln w="381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8501858" y="0"/>
            <a:ext cx="6421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rgbClr val="B9CDDB"/>
                </a:solidFill>
                <a:latin typeface="Verdana"/>
                <a:cs typeface="Verdana"/>
              </a:rPr>
              <a:t>Q1.1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1: FUTURE NUMBER OF CHILDREN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47" name="textruta 36"/>
          <p:cNvSpPr txBox="1"/>
          <p:nvPr/>
        </p:nvSpPr>
        <p:spPr>
          <a:xfrm>
            <a:off x="1204383" y="492920"/>
            <a:ext cx="7248244" cy="4961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How many children will there be in 2100?</a:t>
            </a:r>
            <a:endParaRPr lang="en-US" b="1" dirty="0">
              <a:solidFill>
                <a:srgbClr val="53819F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grpSp>
        <p:nvGrpSpPr>
          <p:cNvPr id="158" name="Group 157"/>
          <p:cNvGrpSpPr/>
          <p:nvPr/>
        </p:nvGrpSpPr>
        <p:grpSpPr>
          <a:xfrm rot="2700000">
            <a:off x="228118" y="601908"/>
            <a:ext cx="774118" cy="774118"/>
            <a:chOff x="238125" y="-885825"/>
            <a:chExt cx="2120900" cy="2120900"/>
          </a:xfrm>
        </p:grpSpPr>
        <p:sp>
          <p:nvSpPr>
            <p:cNvPr id="159" name="Oval 158"/>
            <p:cNvSpPr/>
            <p:nvPr/>
          </p:nvSpPr>
          <p:spPr>
            <a:xfrm>
              <a:off x="238125" y="-885825"/>
              <a:ext cx="2120900" cy="2120900"/>
            </a:xfrm>
            <a:prstGeom prst="ellipse">
              <a:avLst/>
            </a:prstGeom>
            <a:solidFill>
              <a:srgbClr val="35A52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grpSp>
          <p:nvGrpSpPr>
            <p:cNvPr id="160" name="Group 159"/>
            <p:cNvGrpSpPr/>
            <p:nvPr/>
          </p:nvGrpSpPr>
          <p:grpSpPr>
            <a:xfrm>
              <a:off x="869537" y="-555623"/>
              <a:ext cx="708027" cy="1271758"/>
              <a:chOff x="869537" y="-555623"/>
              <a:chExt cx="708027" cy="1271758"/>
            </a:xfrm>
          </p:grpSpPr>
          <p:sp>
            <p:nvSpPr>
              <p:cNvPr id="161" name="Rectangle 160"/>
              <p:cNvSpPr/>
              <p:nvPr/>
            </p:nvSpPr>
            <p:spPr>
              <a:xfrm>
                <a:off x="1269998" y="-555623"/>
                <a:ext cx="307566" cy="127175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62" name="Rectangle 161"/>
              <p:cNvSpPr/>
              <p:nvPr/>
            </p:nvSpPr>
            <p:spPr>
              <a:xfrm rot="5400000">
                <a:off x="1069767" y="208338"/>
                <a:ext cx="307566" cy="70802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71" name="Group 170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72" name="Rectangle 171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13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74" name="Picture 173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5" name="Picture 174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4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6" name="Rectangle 175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77" name="Picture 176" descr="gapminder_g_gray_mini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94" name="TextBox 93"/>
          <p:cNvSpPr txBox="1"/>
          <p:nvPr/>
        </p:nvSpPr>
        <p:spPr>
          <a:xfrm>
            <a:off x="6944102" y="2524553"/>
            <a:ext cx="2107203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AFC7CD"/>
                </a:solidFill>
                <a:latin typeface="Trebuchet MS"/>
                <a:cs typeface="Trebuchet MS"/>
              </a:rPr>
              <a:t>4 billion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944103" y="3302518"/>
            <a:ext cx="2102414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AFC7CD"/>
                </a:solidFill>
                <a:latin typeface="Trebuchet MS"/>
                <a:cs typeface="Trebuchet MS"/>
              </a:rPr>
              <a:t>3 billion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950420" y="4099440"/>
            <a:ext cx="2082639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53819F"/>
                </a:solidFill>
                <a:latin typeface="Trebuchet MS"/>
                <a:cs typeface="Trebuchet MS"/>
              </a:rPr>
              <a:t>2 billion</a:t>
            </a:r>
          </a:p>
        </p:txBody>
      </p:sp>
      <p:sp>
        <p:nvSpPr>
          <p:cNvPr id="97" name="Oval 96"/>
          <p:cNvSpPr/>
          <p:nvPr/>
        </p:nvSpPr>
        <p:spPr>
          <a:xfrm>
            <a:off x="6032161" y="252664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98" name="Oval 97"/>
          <p:cNvSpPr/>
          <p:nvPr/>
        </p:nvSpPr>
        <p:spPr>
          <a:xfrm>
            <a:off x="6039786" y="3308243"/>
            <a:ext cx="416552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r>
              <a:rPr lang="en-US" sz="2400" b="1" dirty="0">
                <a:latin typeface="Trebuchet MS"/>
                <a:cs typeface="Trebuchet MS"/>
              </a:rPr>
              <a:t>B</a:t>
            </a:r>
          </a:p>
        </p:txBody>
      </p:sp>
      <p:sp>
        <p:nvSpPr>
          <p:cNvPr id="100" name="Oval 99"/>
          <p:cNvSpPr/>
          <p:nvPr/>
        </p:nvSpPr>
        <p:spPr>
          <a:xfrm>
            <a:off x="6060233" y="4094109"/>
            <a:ext cx="431299" cy="431299"/>
          </a:xfrm>
          <a:prstGeom prst="ellipse">
            <a:avLst/>
          </a:prstGeom>
          <a:solidFill>
            <a:srgbClr val="2FAC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02" name="Rounded Rectangle 101"/>
          <p:cNvSpPr/>
          <p:nvPr/>
        </p:nvSpPr>
        <p:spPr>
          <a:xfrm>
            <a:off x="6577438" y="255225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AFC7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04" name="Rounded Rectangle 103"/>
          <p:cNvSpPr/>
          <p:nvPr/>
        </p:nvSpPr>
        <p:spPr>
          <a:xfrm>
            <a:off x="6577438" y="333004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AFC7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6577438" y="412886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07" name="Oval 106"/>
          <p:cNvSpPr/>
          <p:nvPr/>
        </p:nvSpPr>
        <p:spPr>
          <a:xfrm>
            <a:off x="6060229" y="3296294"/>
            <a:ext cx="431298" cy="431299"/>
          </a:xfrm>
          <a:prstGeom prst="ellipse">
            <a:avLst/>
          </a:prstGeom>
          <a:solidFill>
            <a:srgbClr val="AFC7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6060232" y="2514603"/>
            <a:ext cx="431299" cy="431299"/>
          </a:xfrm>
          <a:prstGeom prst="ellipse">
            <a:avLst/>
          </a:prstGeom>
          <a:solidFill>
            <a:srgbClr val="AFC7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618596" y="4032868"/>
            <a:ext cx="414132" cy="384780"/>
            <a:chOff x="9648772" y="4032868"/>
            <a:chExt cx="414132" cy="384780"/>
          </a:xfrm>
        </p:grpSpPr>
        <p:sp>
          <p:nvSpPr>
            <p:cNvPr id="140" name="Freeform 139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142" name="Freeform 141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</p:grpSp>
      <p:sp>
        <p:nvSpPr>
          <p:cNvPr id="113" name="Rectangle 112"/>
          <p:cNvSpPr/>
          <p:nvPr/>
        </p:nvSpPr>
        <p:spPr>
          <a:xfrm>
            <a:off x="6091317" y="2477923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6102265" y="3266235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6080369" y="4054548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sp>
        <p:nvSpPr>
          <p:cNvPr id="99" name="textruta 36"/>
          <p:cNvSpPr txBox="1"/>
          <p:nvPr/>
        </p:nvSpPr>
        <p:spPr>
          <a:xfrm>
            <a:off x="1204383" y="1022599"/>
            <a:ext cx="7339253" cy="98125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rgbClr val="53819F"/>
                </a:solidFill>
                <a:latin typeface="Verdana"/>
                <a:cs typeface="Verdana"/>
              </a:rPr>
              <a:t>In 1950 there were fewer than one billion children (aged 0-14) in the world. By 2000 there were almost two billion. How many do UN experts think there will be in 2100?</a:t>
            </a:r>
            <a:endParaRPr lang="en-US" sz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7908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2"/>
          <a:srcRect l="11804"/>
          <a:stretch/>
        </p:blipFill>
        <p:spPr>
          <a:xfrm>
            <a:off x="2598712" y="1894775"/>
            <a:ext cx="5710407" cy="4297095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2622231" y="1846045"/>
            <a:ext cx="5973511" cy="2622090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138305" y="1700600"/>
            <a:ext cx="0" cy="4104640"/>
          </a:xfrm>
          <a:prstGeom prst="line">
            <a:avLst/>
          </a:prstGeom>
          <a:ln w="38100" cmpd="sng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igmo_mediu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896" y="1271378"/>
            <a:ext cx="886061" cy="636398"/>
          </a:xfrm>
          <a:prstGeom prst="rect">
            <a:avLst/>
          </a:prstGeom>
        </p:spPr>
      </p:pic>
      <p:sp>
        <p:nvSpPr>
          <p:cNvPr id="33" name="Oval 32"/>
          <p:cNvSpPr/>
          <p:nvPr/>
        </p:nvSpPr>
        <p:spPr>
          <a:xfrm>
            <a:off x="418487" y="3589141"/>
            <a:ext cx="416552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r>
              <a:rPr lang="en-US" sz="2400" b="1">
                <a:latin typeface="Trebuchet MS"/>
                <a:cs typeface="Trebuchet MS"/>
              </a:rPr>
              <a:t>B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22804" y="3583416"/>
            <a:ext cx="1615461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>
                <a:solidFill>
                  <a:srgbClr val="AFC7CD"/>
                </a:solidFill>
                <a:latin typeface="Trebuchet MS"/>
                <a:cs typeface="Trebuchet MS"/>
              </a:rPr>
              <a:t>3 billion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956139" y="3610946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AFC7C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438930" y="3577201"/>
            <a:ext cx="431298" cy="431300"/>
          </a:xfrm>
          <a:prstGeom prst="ellipse">
            <a:avLst/>
          </a:prstGeom>
          <a:solidFill>
            <a:srgbClr val="AFC7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410862" y="2293274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438933" y="2281236"/>
            <a:ext cx="2367961" cy="440837"/>
            <a:chOff x="686426" y="3805776"/>
            <a:chExt cx="2367961" cy="440837"/>
          </a:xfrm>
        </p:grpSpPr>
        <p:sp>
          <p:nvSpPr>
            <p:cNvPr id="39" name="TextBox 38"/>
            <p:cNvSpPr txBox="1"/>
            <p:nvPr/>
          </p:nvSpPr>
          <p:spPr>
            <a:xfrm>
              <a:off x="1570297" y="3815726"/>
              <a:ext cx="1484090" cy="430887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b="1">
                  <a:solidFill>
                    <a:srgbClr val="AFC7CD"/>
                  </a:solidFill>
                  <a:latin typeface="Trebuchet MS"/>
                  <a:cs typeface="Trebuchet MS"/>
                </a:rPr>
                <a:t>4 billion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203632" y="3843430"/>
              <a:ext cx="373541" cy="37354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 cmpd="sng">
              <a:solidFill>
                <a:srgbClr val="AFC7CD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>
                <a:solidFill>
                  <a:srgbClr val="53819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686426" y="3805776"/>
              <a:ext cx="431299" cy="431299"/>
            </a:xfrm>
            <a:prstGeom prst="ellipse">
              <a:avLst/>
            </a:prstGeom>
            <a:solidFill>
              <a:srgbClr val="AFC7C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just"/>
              <a:endParaRPr lang="en-US" sz="2400" b="1">
                <a:latin typeface="Trebuchet MS"/>
                <a:cs typeface="Trebuchet MS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329122" y="4897969"/>
            <a:ext cx="1718620" cy="43088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b="1">
                <a:solidFill>
                  <a:srgbClr val="53819F"/>
                </a:solidFill>
                <a:latin typeface="Trebuchet MS"/>
                <a:cs typeface="Trebuchet MS"/>
              </a:rPr>
              <a:t>2 billion</a:t>
            </a:r>
          </a:p>
        </p:txBody>
      </p:sp>
      <p:sp>
        <p:nvSpPr>
          <p:cNvPr id="43" name="Oval 42"/>
          <p:cNvSpPr/>
          <p:nvPr/>
        </p:nvSpPr>
        <p:spPr>
          <a:xfrm>
            <a:off x="438938" y="4892643"/>
            <a:ext cx="431299" cy="431299"/>
          </a:xfrm>
          <a:prstGeom prst="ellipse">
            <a:avLst/>
          </a:prstGeom>
          <a:solidFill>
            <a:srgbClr val="2FAC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956139" y="4927394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997297" y="4831397"/>
            <a:ext cx="414132" cy="384780"/>
            <a:chOff x="9648772" y="4032868"/>
            <a:chExt cx="414132" cy="384780"/>
          </a:xfrm>
        </p:grpSpPr>
        <p:sp>
          <p:nvSpPr>
            <p:cNvPr id="46" name="Freeform 45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</p:grpSp>
      <p:sp>
        <p:nvSpPr>
          <p:cNvPr id="48" name="Rectangle 47"/>
          <p:cNvSpPr/>
          <p:nvPr/>
        </p:nvSpPr>
        <p:spPr>
          <a:xfrm>
            <a:off x="468542" y="2245331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79490" y="3553895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57594" y="4859236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sp>
        <p:nvSpPr>
          <p:cNvPr id="59" name="textruta 36"/>
          <p:cNvSpPr txBox="1"/>
          <p:nvPr/>
        </p:nvSpPr>
        <p:spPr>
          <a:xfrm>
            <a:off x="287190" y="328304"/>
            <a:ext cx="7248244" cy="4961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How many children will there be in 2100?</a:t>
            </a:r>
          </a:p>
          <a:p>
            <a:r>
              <a:rPr lang="en-US" sz="2800" dirty="0">
                <a:solidFill>
                  <a:srgbClr val="53819F"/>
                </a:solidFill>
                <a:latin typeface="Trebuchet MS"/>
                <a:ea typeface="Verdana" panose="020B0604030504040204" pitchFamily="34" charset="0"/>
                <a:cs typeface="Trebuchet MS"/>
              </a:rPr>
              <a:t>— </a:t>
            </a:r>
            <a:r>
              <a:rPr lang="en-US" sz="2800" i="1" dirty="0">
                <a:solidFill>
                  <a:srgbClr val="53819F"/>
                </a:solidFill>
                <a:latin typeface="Trebuchet MS"/>
                <a:ea typeface="Verdana" panose="020B0604030504040204" pitchFamily="34" charset="0"/>
                <a:cs typeface="Trebuchet MS"/>
              </a:rPr>
              <a:t>ANSWERS</a:t>
            </a:r>
            <a:endParaRPr lang="en-US" i="1" dirty="0">
              <a:solidFill>
                <a:srgbClr val="53819F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1: FUTURE NUMBER OF CHILDREN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0540" y="352018"/>
            <a:ext cx="11303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9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ruta 36"/>
          <p:cNvSpPr txBox="1"/>
          <p:nvPr/>
        </p:nvSpPr>
        <p:spPr>
          <a:xfrm>
            <a:off x="1204383" y="492920"/>
            <a:ext cx="7248244" cy="4961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Where do people live?</a:t>
            </a:r>
            <a:endParaRPr lang="sv-SE" sz="2800" b="1" dirty="0">
              <a:solidFill>
                <a:srgbClr val="53819F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sp>
        <p:nvSpPr>
          <p:cNvPr id="104" name="textruta 36"/>
          <p:cNvSpPr txBox="1"/>
          <p:nvPr/>
        </p:nvSpPr>
        <p:spPr>
          <a:xfrm>
            <a:off x="1204383" y="1022599"/>
            <a:ext cx="7401137" cy="981258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dirty="0">
                <a:solidFill>
                  <a:srgbClr val="53819F"/>
                </a:solidFill>
                <a:latin typeface="Verdana"/>
                <a:cs typeface="Verdana"/>
              </a:rPr>
              <a:t>There are 7 billion people in the world today. Of the maps below, which one do you think shows best where they live in the Americas, Europe, Africa and Asia?</a:t>
            </a:r>
          </a:p>
          <a:p>
            <a:endParaRPr lang="sv-SE" sz="1200" dirty="0">
              <a:solidFill>
                <a:srgbClr val="53819F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2: WHERE PEOPLE LIVE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Q2.1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222536" y="595210"/>
            <a:ext cx="776565" cy="780257"/>
            <a:chOff x="5793478" y="1846991"/>
            <a:chExt cx="489380" cy="491708"/>
          </a:xfrm>
          <a:solidFill>
            <a:srgbClr val="53819F"/>
          </a:solidFill>
        </p:grpSpPr>
        <p:sp>
          <p:nvSpPr>
            <p:cNvPr id="88" name="Oval 87"/>
            <p:cNvSpPr/>
            <p:nvPr/>
          </p:nvSpPr>
          <p:spPr>
            <a:xfrm>
              <a:off x="5793478" y="1850005"/>
              <a:ext cx="488693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endParaRPr lang="en-US" sz="4800" b="1" dirty="0">
                <a:latin typeface="Trebuchet MS"/>
                <a:cs typeface="Trebuchet M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794168" y="1846991"/>
              <a:ext cx="488690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5400" b="1" dirty="0">
                  <a:latin typeface="Trebuchet MS"/>
                  <a:cs typeface="Trebuchet MS"/>
                </a:rPr>
                <a:t>?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5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1386506" y="2496383"/>
            <a:ext cx="911193" cy="461665"/>
            <a:chOff x="1071546" y="3560875"/>
            <a:chExt cx="911193" cy="461665"/>
          </a:xfrm>
        </p:grpSpPr>
        <p:sp>
          <p:nvSpPr>
            <p:cNvPr id="115" name="Oval 114"/>
            <p:cNvSpPr/>
            <p:nvPr/>
          </p:nvSpPr>
          <p:spPr>
            <a:xfrm>
              <a:off x="1071546" y="3602883"/>
              <a:ext cx="416552" cy="416554"/>
            </a:xfrm>
            <a:prstGeom prst="ellipse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just"/>
              <a:r>
                <a:rPr lang="en-US" sz="2400" b="1" dirty="0">
                  <a:latin typeface="Trebuchet MS"/>
                  <a:cs typeface="Trebuchet MS"/>
                </a:rPr>
                <a:t>B</a:t>
              </a:r>
            </a:p>
          </p:txBody>
        </p:sp>
        <p:sp>
          <p:nvSpPr>
            <p:cNvPr id="120" name="Rounded Rectangle 119"/>
            <p:cNvSpPr/>
            <p:nvPr/>
          </p:nvSpPr>
          <p:spPr>
            <a:xfrm>
              <a:off x="1609198" y="3624688"/>
              <a:ext cx="373541" cy="37354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 cmpd="sng">
              <a:solidFill>
                <a:srgbClr val="5381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>
                <a:solidFill>
                  <a:srgbClr val="53819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03" name="Oval 102"/>
            <p:cNvSpPr/>
            <p:nvPr/>
          </p:nvSpPr>
          <p:spPr>
            <a:xfrm>
              <a:off x="1091986" y="3590931"/>
              <a:ext cx="431298" cy="431299"/>
            </a:xfrm>
            <a:prstGeom prst="ellipse">
              <a:avLst/>
            </a:prstGeom>
            <a:solidFill>
              <a:srgbClr val="5381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just"/>
              <a:endParaRPr lang="en-US" sz="2400" b="1" dirty="0">
                <a:latin typeface="Trebuchet MS"/>
                <a:cs typeface="Trebuchet MS"/>
              </a:endParaRPr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1134025" y="3560875"/>
              <a:ext cx="3770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sz="2400" b="1" dirty="0">
                  <a:solidFill>
                    <a:schemeClr val="bg1"/>
                  </a:solidFill>
                  <a:latin typeface="Trebuchet MS"/>
                  <a:cs typeface="Trebuchet MS"/>
                </a:rPr>
                <a:t>A</a:t>
              </a:r>
            </a:p>
          </p:txBody>
        </p:sp>
      </p:grpSp>
      <p:pic>
        <p:nvPicPr>
          <p:cNvPr id="109" name="Picture 108" descr="map1114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338" y="2077394"/>
            <a:ext cx="2227582" cy="13784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4" name="Group 3"/>
          <p:cNvGrpSpPr/>
          <p:nvPr/>
        </p:nvGrpSpPr>
        <p:grpSpPr>
          <a:xfrm>
            <a:off x="1406953" y="3985321"/>
            <a:ext cx="890746" cy="470860"/>
            <a:chOff x="1091993" y="4999428"/>
            <a:chExt cx="890746" cy="470860"/>
          </a:xfrm>
        </p:grpSpPr>
        <p:sp>
          <p:nvSpPr>
            <p:cNvPr id="117" name="Oval 116"/>
            <p:cNvSpPr/>
            <p:nvPr/>
          </p:nvSpPr>
          <p:spPr>
            <a:xfrm>
              <a:off x="1091993" y="5038989"/>
              <a:ext cx="431299" cy="431299"/>
            </a:xfrm>
            <a:prstGeom prst="ellipse">
              <a:avLst/>
            </a:prstGeom>
            <a:solidFill>
              <a:srgbClr val="5381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just"/>
              <a:endParaRPr lang="en-US" sz="2400" b="1" dirty="0">
                <a:latin typeface="Trebuchet MS"/>
                <a:cs typeface="Trebuchet MS"/>
              </a:endParaRPr>
            </a:p>
          </p:txBody>
        </p:sp>
        <p:sp>
          <p:nvSpPr>
            <p:cNvPr id="121" name="Rounded Rectangle 120"/>
            <p:cNvSpPr/>
            <p:nvPr/>
          </p:nvSpPr>
          <p:spPr>
            <a:xfrm>
              <a:off x="1609198" y="5073745"/>
              <a:ext cx="373541" cy="37354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 cmpd="sng">
              <a:solidFill>
                <a:srgbClr val="5381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>
                <a:solidFill>
                  <a:srgbClr val="53819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1112129" y="4999428"/>
              <a:ext cx="3770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sz="2400" b="1" dirty="0">
                  <a:solidFill>
                    <a:schemeClr val="bg1"/>
                  </a:solidFill>
                  <a:latin typeface="Trebuchet MS"/>
                  <a:cs typeface="Trebuchet MS"/>
                </a:rPr>
                <a:t>B</a:t>
              </a:r>
            </a:p>
          </p:txBody>
        </p:sp>
      </p:grpSp>
      <p:pic>
        <p:nvPicPr>
          <p:cNvPr id="110" name="Picture 109" descr="map112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338" y="3550610"/>
            <a:ext cx="2227582" cy="13784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6" name="Group 5"/>
          <p:cNvGrpSpPr/>
          <p:nvPr/>
        </p:nvGrpSpPr>
        <p:grpSpPr>
          <a:xfrm>
            <a:off x="1378881" y="5425412"/>
            <a:ext cx="918818" cy="467976"/>
            <a:chOff x="1063921" y="2396643"/>
            <a:chExt cx="918818" cy="467976"/>
          </a:xfrm>
        </p:grpSpPr>
        <p:sp>
          <p:nvSpPr>
            <p:cNvPr id="112" name="Oval 111"/>
            <p:cNvSpPr/>
            <p:nvPr/>
          </p:nvSpPr>
          <p:spPr>
            <a:xfrm>
              <a:off x="1063921" y="2445361"/>
              <a:ext cx="416553" cy="416554"/>
            </a:xfrm>
            <a:prstGeom prst="ellipse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2400" b="1" dirty="0">
                  <a:latin typeface="Trebuchet MS"/>
                  <a:cs typeface="Trebuchet MS"/>
                </a:rPr>
                <a:t>A</a:t>
              </a:r>
            </a:p>
          </p:txBody>
        </p:sp>
        <p:sp>
          <p:nvSpPr>
            <p:cNvPr id="119" name="Rounded Rectangle 118"/>
            <p:cNvSpPr/>
            <p:nvPr/>
          </p:nvSpPr>
          <p:spPr>
            <a:xfrm>
              <a:off x="1609198" y="2470977"/>
              <a:ext cx="373541" cy="37354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 cmpd="sng">
              <a:solidFill>
                <a:srgbClr val="5381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>
                <a:solidFill>
                  <a:srgbClr val="53819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108" name="Oval 107"/>
            <p:cNvSpPr/>
            <p:nvPr/>
          </p:nvSpPr>
          <p:spPr>
            <a:xfrm>
              <a:off x="1091990" y="2433320"/>
              <a:ext cx="431298" cy="431299"/>
            </a:xfrm>
            <a:prstGeom prst="ellipse">
              <a:avLst/>
            </a:prstGeom>
            <a:solidFill>
              <a:srgbClr val="53819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just"/>
              <a:endParaRPr lang="en-US" sz="2400" b="1" dirty="0">
                <a:latin typeface="Trebuchet MS"/>
                <a:cs typeface="Trebuchet MS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1123077" y="2396643"/>
              <a:ext cx="3770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sz="2400" b="1" dirty="0">
                  <a:solidFill>
                    <a:schemeClr val="bg1"/>
                  </a:solidFill>
                  <a:latin typeface="Trebuchet MS"/>
                  <a:cs typeface="Trebuchet MS"/>
                </a:rPr>
                <a:t>C</a:t>
              </a:r>
            </a:p>
          </p:txBody>
        </p:sp>
      </p:grpSp>
      <p:pic>
        <p:nvPicPr>
          <p:cNvPr id="111" name="Picture 110" descr="map211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338" y="5029899"/>
            <a:ext cx="2227582" cy="13784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5260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548348" y="1681429"/>
            <a:ext cx="5560664" cy="4679783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281171" y="2049568"/>
            <a:ext cx="911193" cy="461665"/>
            <a:chOff x="1071546" y="3560875"/>
            <a:chExt cx="911193" cy="461665"/>
          </a:xfrm>
        </p:grpSpPr>
        <p:sp>
          <p:nvSpPr>
            <p:cNvPr id="27" name="Oval 26"/>
            <p:cNvSpPr/>
            <p:nvPr/>
          </p:nvSpPr>
          <p:spPr>
            <a:xfrm>
              <a:off x="1071546" y="3602883"/>
              <a:ext cx="416552" cy="416554"/>
            </a:xfrm>
            <a:prstGeom prst="ellipse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just"/>
              <a:r>
                <a:rPr lang="en-US" sz="2400" b="1" dirty="0">
                  <a:latin typeface="Trebuchet MS"/>
                  <a:cs typeface="Trebuchet MS"/>
                </a:rPr>
                <a:t>B</a:t>
              </a: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1609198" y="3624688"/>
              <a:ext cx="373541" cy="37354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 cmpd="sng">
              <a:solidFill>
                <a:srgbClr val="5381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>
                <a:solidFill>
                  <a:srgbClr val="53819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1091986" y="3590931"/>
              <a:ext cx="431298" cy="431299"/>
            </a:xfrm>
            <a:prstGeom prst="ellipse">
              <a:avLst/>
            </a:prstGeom>
            <a:solidFill>
              <a:srgbClr val="35A52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just"/>
              <a:endParaRPr lang="en-US" sz="2400" b="1" dirty="0">
                <a:latin typeface="Trebuchet MS"/>
                <a:cs typeface="Trebuchet M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34025" y="3560875"/>
              <a:ext cx="3770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sz="2400" b="1" dirty="0">
                  <a:solidFill>
                    <a:schemeClr val="bg1"/>
                  </a:solidFill>
                  <a:latin typeface="Trebuchet MS"/>
                  <a:cs typeface="Trebuchet MS"/>
                </a:rPr>
                <a:t>A</a:t>
              </a:r>
            </a:p>
          </p:txBody>
        </p:sp>
      </p:grpSp>
      <p:pic>
        <p:nvPicPr>
          <p:cNvPr id="31" name="Picture 30" descr="map11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03" y="1630579"/>
            <a:ext cx="2227582" cy="13784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32" name="Group 31"/>
          <p:cNvGrpSpPr/>
          <p:nvPr/>
        </p:nvGrpSpPr>
        <p:grpSpPr>
          <a:xfrm>
            <a:off x="301618" y="3538506"/>
            <a:ext cx="890746" cy="470860"/>
            <a:chOff x="1091993" y="4999428"/>
            <a:chExt cx="890746" cy="470860"/>
          </a:xfrm>
        </p:grpSpPr>
        <p:sp>
          <p:nvSpPr>
            <p:cNvPr id="33" name="Oval 32"/>
            <p:cNvSpPr/>
            <p:nvPr/>
          </p:nvSpPr>
          <p:spPr>
            <a:xfrm>
              <a:off x="1091993" y="5038989"/>
              <a:ext cx="431299" cy="431299"/>
            </a:xfrm>
            <a:prstGeom prst="ellipse">
              <a:avLst/>
            </a:prstGeom>
            <a:solidFill>
              <a:srgbClr val="B9CDD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just"/>
              <a:endParaRPr lang="en-US" sz="2400" b="1" dirty="0">
                <a:latin typeface="Trebuchet MS"/>
                <a:cs typeface="Trebuchet MS"/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1609198" y="5073745"/>
              <a:ext cx="373541" cy="37354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 cmpd="sng">
              <a:solidFill>
                <a:srgbClr val="5381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>
                <a:solidFill>
                  <a:srgbClr val="53819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112129" y="4999428"/>
              <a:ext cx="3770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sz="2400" b="1" dirty="0">
                  <a:solidFill>
                    <a:schemeClr val="bg1"/>
                  </a:solidFill>
                  <a:latin typeface="Trebuchet MS"/>
                  <a:cs typeface="Trebuchet MS"/>
                </a:rPr>
                <a:t>B</a:t>
              </a:r>
            </a:p>
          </p:txBody>
        </p:sp>
      </p:grpSp>
      <p:pic>
        <p:nvPicPr>
          <p:cNvPr id="36" name="Picture 35" descr="map112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03" y="3103795"/>
            <a:ext cx="2227582" cy="13784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37" name="Group 36"/>
          <p:cNvGrpSpPr/>
          <p:nvPr/>
        </p:nvGrpSpPr>
        <p:grpSpPr>
          <a:xfrm>
            <a:off x="301615" y="4978597"/>
            <a:ext cx="890749" cy="467976"/>
            <a:chOff x="1091990" y="2396643"/>
            <a:chExt cx="890749" cy="467976"/>
          </a:xfrm>
        </p:grpSpPr>
        <p:sp>
          <p:nvSpPr>
            <p:cNvPr id="38" name="Rounded Rectangle 37"/>
            <p:cNvSpPr/>
            <p:nvPr/>
          </p:nvSpPr>
          <p:spPr>
            <a:xfrm>
              <a:off x="1609198" y="2470977"/>
              <a:ext cx="373541" cy="37354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19050" cmpd="sng">
              <a:solidFill>
                <a:srgbClr val="53819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400" dirty="0">
                <a:solidFill>
                  <a:srgbClr val="53819F"/>
                </a:solidFill>
                <a:latin typeface="Trebuchet MS"/>
                <a:cs typeface="Trebuchet M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1091990" y="2433320"/>
              <a:ext cx="431298" cy="431299"/>
            </a:xfrm>
            <a:prstGeom prst="ellipse">
              <a:avLst/>
            </a:prstGeom>
            <a:solidFill>
              <a:srgbClr val="B9CDD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just"/>
              <a:endParaRPr lang="en-US" sz="2400" b="1" dirty="0">
                <a:latin typeface="Trebuchet MS"/>
                <a:cs typeface="Trebuchet MS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123077" y="2396643"/>
              <a:ext cx="37702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sz="2400" b="1" dirty="0">
                  <a:solidFill>
                    <a:schemeClr val="bg1"/>
                  </a:solidFill>
                  <a:latin typeface="Trebuchet MS"/>
                  <a:cs typeface="Trebuchet MS"/>
                </a:rPr>
                <a:t>C</a:t>
              </a:r>
            </a:p>
          </p:txBody>
        </p:sp>
      </p:grpSp>
      <p:pic>
        <p:nvPicPr>
          <p:cNvPr id="41" name="Picture 40" descr="map2113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03" y="4583084"/>
            <a:ext cx="2227582" cy="137846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42" name="Group 41"/>
          <p:cNvGrpSpPr/>
          <p:nvPr/>
        </p:nvGrpSpPr>
        <p:grpSpPr>
          <a:xfrm>
            <a:off x="842540" y="2075395"/>
            <a:ext cx="414132" cy="384780"/>
            <a:chOff x="9648772" y="4032868"/>
            <a:chExt cx="414132" cy="384780"/>
          </a:xfrm>
        </p:grpSpPr>
        <p:sp>
          <p:nvSpPr>
            <p:cNvPr id="43" name="Freeform 42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44" name="Freeform 43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</p:grpSp>
      <p:cxnSp>
        <p:nvCxnSpPr>
          <p:cNvPr id="55" name="Straight Connector 54"/>
          <p:cNvCxnSpPr/>
          <p:nvPr/>
        </p:nvCxnSpPr>
        <p:spPr>
          <a:xfrm flipV="1">
            <a:off x="7019729" y="1712358"/>
            <a:ext cx="0" cy="4104640"/>
          </a:xfrm>
          <a:prstGeom prst="line">
            <a:avLst/>
          </a:prstGeom>
          <a:ln w="38100" cmpd="sng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55" descr="igmo_mediu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6561" y="1012696"/>
            <a:ext cx="886061" cy="636398"/>
          </a:xfrm>
          <a:prstGeom prst="rect">
            <a:avLst/>
          </a:prstGeom>
        </p:spPr>
      </p:pic>
      <p:sp>
        <p:nvSpPr>
          <p:cNvPr id="59" name="textruta 36"/>
          <p:cNvSpPr txBox="1"/>
          <p:nvPr/>
        </p:nvSpPr>
        <p:spPr>
          <a:xfrm>
            <a:off x="216637" y="234239"/>
            <a:ext cx="7248244" cy="496117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Where do people live? — </a:t>
            </a:r>
            <a:r>
              <a:rPr lang="en-US" sz="2800" i="1" dirty="0">
                <a:solidFill>
                  <a:srgbClr val="53819F"/>
                </a:solidFill>
                <a:latin typeface="Trebuchet MS"/>
                <a:ea typeface="Verdana" panose="020B0604030504040204" pitchFamily="34" charset="0"/>
                <a:cs typeface="Trebuchet MS"/>
              </a:rPr>
              <a:t>ANSWERS</a:t>
            </a:r>
            <a:endParaRPr lang="sv-SE" sz="2800" i="1" dirty="0">
              <a:solidFill>
                <a:srgbClr val="53819F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87843" y="3057145"/>
            <a:ext cx="8297361" cy="2904289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3700" y="1335007"/>
            <a:ext cx="1130300" cy="1917700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7960762" y="4091871"/>
            <a:ext cx="1081817" cy="17872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2: WHERE PEOPLE LIVE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3318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ruta 36"/>
          <p:cNvSpPr txBox="1"/>
          <p:nvPr/>
        </p:nvSpPr>
        <p:spPr>
          <a:xfrm>
            <a:off x="1620943" y="950120"/>
            <a:ext cx="7248244" cy="94980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What is the average life expectancy at birth in the world today?</a:t>
            </a:r>
            <a:endParaRPr lang="en-US" b="1" dirty="0">
              <a:solidFill>
                <a:srgbClr val="53819F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717542" y="2272820"/>
            <a:ext cx="311429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50 years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717543" y="3091425"/>
            <a:ext cx="3107220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60 years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23860" y="3928987"/>
            <a:ext cx="3077994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70 years</a:t>
            </a:r>
          </a:p>
        </p:txBody>
      </p:sp>
      <p:sp>
        <p:nvSpPr>
          <p:cNvPr id="112" name="Oval 111"/>
          <p:cNvSpPr/>
          <p:nvPr/>
        </p:nvSpPr>
        <p:spPr>
          <a:xfrm>
            <a:off x="1724321" y="230312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350878" y="232873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2350878" y="314716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2350878" y="398662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3: WORLD LIFE EXPECTANCY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Q3.1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567976" y="1042250"/>
            <a:ext cx="776565" cy="780257"/>
            <a:chOff x="5793478" y="1846991"/>
            <a:chExt cx="489380" cy="491708"/>
          </a:xfrm>
          <a:solidFill>
            <a:srgbClr val="53819F"/>
          </a:solidFill>
        </p:grpSpPr>
        <p:sp>
          <p:nvSpPr>
            <p:cNvPr id="88" name="Oval 87"/>
            <p:cNvSpPr/>
            <p:nvPr/>
          </p:nvSpPr>
          <p:spPr>
            <a:xfrm>
              <a:off x="5793478" y="1850005"/>
              <a:ext cx="488693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endParaRPr lang="en-US" sz="4800" b="1" dirty="0">
                <a:latin typeface="Trebuchet MS"/>
                <a:cs typeface="Trebuchet M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794168" y="1846991"/>
              <a:ext cx="488690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5400" b="1" dirty="0">
                  <a:latin typeface="Trebuchet MS"/>
                  <a:cs typeface="Trebuchet MS"/>
                </a:rPr>
                <a:t>?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5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108" name="Oval 107"/>
          <p:cNvSpPr/>
          <p:nvPr/>
        </p:nvSpPr>
        <p:spPr>
          <a:xfrm>
            <a:off x="1680769" y="226060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1754081" y="224424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3" name="Oval 112"/>
          <p:cNvSpPr/>
          <p:nvPr/>
        </p:nvSpPr>
        <p:spPr>
          <a:xfrm>
            <a:off x="1724321" y="312608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4" name="Oval 113"/>
          <p:cNvSpPr/>
          <p:nvPr/>
        </p:nvSpPr>
        <p:spPr>
          <a:xfrm>
            <a:off x="1680769" y="308356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1762634" y="3077363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4" name="Oval 123"/>
          <p:cNvSpPr/>
          <p:nvPr/>
        </p:nvSpPr>
        <p:spPr>
          <a:xfrm>
            <a:off x="1724321" y="395920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25" name="Oval 124"/>
          <p:cNvSpPr/>
          <p:nvPr/>
        </p:nvSpPr>
        <p:spPr>
          <a:xfrm>
            <a:off x="1680769" y="391668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1743921" y="390032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0470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Box 125"/>
          <p:cNvSpPr txBox="1"/>
          <p:nvPr/>
        </p:nvSpPr>
        <p:spPr>
          <a:xfrm>
            <a:off x="1226671" y="6224977"/>
            <a:ext cx="56985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solidFill>
                  <a:srgbClr val="B9CDDB"/>
                </a:solidFill>
                <a:latin typeface="Verdana"/>
                <a:cs typeface="Verdana"/>
              </a:rPr>
              <a:t>Source: http://esa.un.org/unpd/wpp/unpp/panel_indicators.htm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3: WORLD LIFE EXPECTANCY</a:t>
            </a:r>
            <a:endParaRPr lang="en-US" sz="200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171" name="Group 170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72" name="Rectangle 171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5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74" name="Picture 173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5" name="Picture 174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4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6" name="Rectangle 175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77" name="Picture 176" descr="gapminder_g_gray_mini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99" name="TextBox 98"/>
          <p:cNvSpPr txBox="1"/>
          <p:nvPr/>
        </p:nvSpPr>
        <p:spPr>
          <a:xfrm>
            <a:off x="1412306" y="2437435"/>
            <a:ext cx="170767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>
                <a:solidFill>
                  <a:srgbClr val="B9CDDB"/>
                </a:solidFill>
                <a:latin typeface="Trebuchet MS"/>
                <a:cs typeface="Trebuchet MS"/>
              </a:rPr>
              <a:t>50 years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412307" y="3561755"/>
            <a:ext cx="1703797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>
                <a:solidFill>
                  <a:srgbClr val="B9CDDB"/>
                </a:solidFill>
                <a:latin typeface="Trebuchet MS"/>
                <a:cs typeface="Trebuchet MS"/>
              </a:rPr>
              <a:t>60 years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418624" y="4928439"/>
            <a:ext cx="1687771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>
                <a:solidFill>
                  <a:srgbClr val="53819F"/>
                </a:solidFill>
                <a:latin typeface="Trebuchet MS"/>
                <a:cs typeface="Trebuchet MS"/>
              </a:rPr>
              <a:t>70 years</a:t>
            </a:r>
          </a:p>
        </p:txBody>
      </p:sp>
      <p:sp>
        <p:nvSpPr>
          <p:cNvPr id="108" name="Oval 107"/>
          <p:cNvSpPr/>
          <p:nvPr/>
        </p:nvSpPr>
        <p:spPr>
          <a:xfrm>
            <a:off x="419085" y="2467736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1045642" y="2493352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11" name="Rounded Rectangle 110"/>
          <p:cNvSpPr/>
          <p:nvPr/>
        </p:nvSpPr>
        <p:spPr>
          <a:xfrm>
            <a:off x="1045642" y="361749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B9CDD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12" name="Rounded Rectangle 111"/>
          <p:cNvSpPr/>
          <p:nvPr/>
        </p:nvSpPr>
        <p:spPr>
          <a:xfrm>
            <a:off x="1045642" y="498607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375533" y="2425215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448845" y="2408858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8" name="Oval 117"/>
          <p:cNvSpPr/>
          <p:nvPr/>
        </p:nvSpPr>
        <p:spPr>
          <a:xfrm>
            <a:off x="419085" y="359641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119" name="Oval 118"/>
          <p:cNvSpPr/>
          <p:nvPr/>
        </p:nvSpPr>
        <p:spPr>
          <a:xfrm>
            <a:off x="375533" y="3553890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457398" y="3547693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1" name="Oval 120"/>
          <p:cNvSpPr/>
          <p:nvPr/>
        </p:nvSpPr>
        <p:spPr>
          <a:xfrm>
            <a:off x="419085" y="4958653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>
                <a:latin typeface="Trebuchet MS"/>
                <a:cs typeface="Trebuchet MS"/>
              </a:rPr>
              <a:t>A</a:t>
            </a:r>
          </a:p>
        </p:txBody>
      </p:sp>
      <p:sp>
        <p:nvSpPr>
          <p:cNvPr id="122" name="Oval 121"/>
          <p:cNvSpPr/>
          <p:nvPr/>
        </p:nvSpPr>
        <p:spPr>
          <a:xfrm>
            <a:off x="375533" y="4916132"/>
            <a:ext cx="543559" cy="543560"/>
          </a:xfrm>
          <a:prstGeom prst="ellipse">
            <a:avLst/>
          </a:prstGeom>
          <a:solidFill>
            <a:srgbClr val="35A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>
              <a:latin typeface="Trebuchet MS"/>
              <a:cs typeface="Trebuchet MS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438685" y="4899775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sp>
        <p:nvSpPr>
          <p:cNvPr id="125" name="textruta 36"/>
          <p:cNvSpPr txBox="1"/>
          <p:nvPr/>
        </p:nvSpPr>
        <p:spPr>
          <a:xfrm>
            <a:off x="233394" y="373965"/>
            <a:ext cx="8910605" cy="1813069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>
                <a:solidFill>
                  <a:srgbClr val="53819F"/>
                </a:solidFill>
                <a:latin typeface="Trebuchet MS"/>
                <a:cs typeface="Trebuchet MS"/>
              </a:rPr>
              <a:t>What is the average life expectancy at birth in the world today?</a:t>
            </a:r>
            <a:r>
              <a:rPr lang="en-US" sz="2800">
                <a:solidFill>
                  <a:srgbClr val="53819F"/>
                </a:solidFill>
                <a:latin typeface="Trebuchet MS"/>
                <a:ea typeface="Verdana" panose="020B0604030504040204" pitchFamily="34" charset="0"/>
                <a:cs typeface="Trebuchet MS"/>
              </a:rPr>
              <a:t>  — </a:t>
            </a:r>
            <a:r>
              <a:rPr lang="en-US" sz="2800" i="1">
                <a:solidFill>
                  <a:srgbClr val="53819F"/>
                </a:solidFill>
                <a:latin typeface="Trebuchet MS"/>
                <a:ea typeface="Verdana" panose="020B0604030504040204" pitchFamily="34" charset="0"/>
                <a:cs typeface="Trebuchet MS"/>
              </a:rPr>
              <a:t>ANSWERS</a:t>
            </a:r>
            <a:endParaRPr lang="en-US" i="1">
              <a:solidFill>
                <a:srgbClr val="53819F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107120" y="4900240"/>
            <a:ext cx="414132" cy="384780"/>
            <a:chOff x="9648772" y="4032868"/>
            <a:chExt cx="414132" cy="384780"/>
          </a:xfrm>
        </p:grpSpPr>
        <p:sp>
          <p:nvSpPr>
            <p:cNvPr id="140" name="Freeform 139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  <p:sp>
          <p:nvSpPr>
            <p:cNvPr id="142" name="Freeform 141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/>
                <a:cs typeface="Trebuchet MS"/>
              </a:endParaRPr>
            </a:p>
          </p:txBody>
        </p:sp>
      </p:grpSp>
      <p:sp>
        <p:nvSpPr>
          <p:cNvPr id="131" name="Rectangle 13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Q3.1</a:t>
            </a:r>
            <a:endParaRPr lang="en-US" sz="200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5086" y="2031005"/>
            <a:ext cx="4826000" cy="4076700"/>
          </a:xfrm>
          <a:prstGeom prst="rect">
            <a:avLst/>
          </a:prstGeom>
        </p:spPr>
      </p:pic>
      <p:cxnSp>
        <p:nvCxnSpPr>
          <p:cNvPr id="39" name="Straight Connector 38"/>
          <p:cNvCxnSpPr/>
          <p:nvPr/>
        </p:nvCxnSpPr>
        <p:spPr>
          <a:xfrm flipV="1">
            <a:off x="5349969" y="1712358"/>
            <a:ext cx="0" cy="4104640"/>
          </a:xfrm>
          <a:prstGeom prst="line">
            <a:avLst/>
          </a:prstGeom>
          <a:ln w="38100" cmpd="sng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 descr="igmo_mediu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01" y="1012696"/>
            <a:ext cx="886061" cy="636398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6344" y="1713648"/>
            <a:ext cx="11303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1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ruta 36"/>
          <p:cNvSpPr txBox="1"/>
          <p:nvPr/>
        </p:nvSpPr>
        <p:spPr>
          <a:xfrm>
            <a:off x="1620942" y="950120"/>
            <a:ext cx="7523057" cy="94980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What percentage of adults in the world today are literate — can read and write?</a:t>
            </a:r>
            <a:endParaRPr lang="en-US" b="1" dirty="0">
              <a:solidFill>
                <a:srgbClr val="53819F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717542" y="2272820"/>
            <a:ext cx="311429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80%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2717543" y="3091425"/>
            <a:ext cx="3107220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60%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723860" y="3928987"/>
            <a:ext cx="3077994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40%</a:t>
            </a:r>
          </a:p>
        </p:txBody>
      </p:sp>
      <p:sp>
        <p:nvSpPr>
          <p:cNvPr id="112" name="Oval 111"/>
          <p:cNvSpPr/>
          <p:nvPr/>
        </p:nvSpPr>
        <p:spPr>
          <a:xfrm>
            <a:off x="1724321" y="230312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2350878" y="2328737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2350878" y="314716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2350878" y="398662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4: WORLD LITERACY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Q3.1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87" name="Group 86"/>
          <p:cNvGrpSpPr/>
          <p:nvPr/>
        </p:nvGrpSpPr>
        <p:grpSpPr>
          <a:xfrm>
            <a:off x="567976" y="1042250"/>
            <a:ext cx="776565" cy="780257"/>
            <a:chOff x="5793478" y="1846991"/>
            <a:chExt cx="489380" cy="491708"/>
          </a:xfrm>
          <a:solidFill>
            <a:srgbClr val="53819F"/>
          </a:solidFill>
        </p:grpSpPr>
        <p:sp>
          <p:nvSpPr>
            <p:cNvPr id="88" name="Oval 87"/>
            <p:cNvSpPr/>
            <p:nvPr/>
          </p:nvSpPr>
          <p:spPr>
            <a:xfrm>
              <a:off x="5793478" y="1850005"/>
              <a:ext cx="488693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endParaRPr lang="en-US" sz="4800" b="1" dirty="0">
                <a:latin typeface="Trebuchet MS"/>
                <a:cs typeface="Trebuchet M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5794168" y="1846991"/>
              <a:ext cx="488690" cy="488694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tlCol="0" anchor="ctr"/>
            <a:lstStyle/>
            <a:p>
              <a:pPr algn="ctr"/>
              <a:r>
                <a:rPr lang="en-US" sz="5400" b="1" dirty="0">
                  <a:latin typeface="Trebuchet MS"/>
                  <a:cs typeface="Trebuchet MS"/>
                </a:rPr>
                <a:t>?</a:t>
              </a: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5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2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108" name="Oval 107"/>
          <p:cNvSpPr/>
          <p:nvPr/>
        </p:nvSpPr>
        <p:spPr>
          <a:xfrm>
            <a:off x="1680769" y="226060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1754081" y="224424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3" name="Oval 112"/>
          <p:cNvSpPr/>
          <p:nvPr/>
        </p:nvSpPr>
        <p:spPr>
          <a:xfrm>
            <a:off x="1724321" y="312608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4" name="Oval 113"/>
          <p:cNvSpPr/>
          <p:nvPr/>
        </p:nvSpPr>
        <p:spPr>
          <a:xfrm>
            <a:off x="1680769" y="308356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1762634" y="3077363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4" name="Oval 123"/>
          <p:cNvSpPr/>
          <p:nvPr/>
        </p:nvSpPr>
        <p:spPr>
          <a:xfrm>
            <a:off x="1724321" y="3959201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25" name="Oval 124"/>
          <p:cNvSpPr/>
          <p:nvPr/>
        </p:nvSpPr>
        <p:spPr>
          <a:xfrm>
            <a:off x="1680769" y="3916680"/>
            <a:ext cx="543559" cy="543560"/>
          </a:xfrm>
          <a:prstGeom prst="ellipse">
            <a:avLst/>
          </a:prstGeom>
          <a:solidFill>
            <a:srgbClr val="53819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1743921" y="3900323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99137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531"/>
          <a:stretch/>
        </p:blipFill>
        <p:spPr>
          <a:xfrm>
            <a:off x="2528157" y="2404443"/>
            <a:ext cx="4897101" cy="4165600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670255" y="3739124"/>
            <a:ext cx="6749600" cy="2410445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ruta 36"/>
          <p:cNvSpPr txBox="1"/>
          <p:nvPr/>
        </p:nvSpPr>
        <p:spPr>
          <a:xfrm>
            <a:off x="750785" y="503306"/>
            <a:ext cx="7523057" cy="949800"/>
          </a:xfrm>
          <a:prstGeom prst="rect">
            <a:avLst/>
          </a:prstGeom>
          <a:noFill/>
        </p:spPr>
        <p:txBody>
          <a:bodyPr wrap="square" rtlCol="0" anchor="t" anchorCtr="0">
            <a:noAutofit/>
          </a:bodyPr>
          <a:lstStyle/>
          <a:p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What percentage of adults in the world today are literate — can read and write?</a:t>
            </a:r>
          </a:p>
          <a:p>
            <a:r>
              <a:rPr lang="en-US" sz="2800" dirty="0">
                <a:solidFill>
                  <a:srgbClr val="53819F"/>
                </a:solidFill>
                <a:latin typeface="Trebuchet MS"/>
                <a:ea typeface="Verdana" panose="020B0604030504040204" pitchFamily="34" charset="0"/>
                <a:cs typeface="Trebuchet MS"/>
              </a:rPr>
              <a:t>— </a:t>
            </a:r>
            <a:r>
              <a:rPr lang="en-US" sz="2800" i="1" dirty="0">
                <a:solidFill>
                  <a:srgbClr val="53819F"/>
                </a:solidFill>
                <a:latin typeface="Trebuchet MS"/>
                <a:ea typeface="Verdana" panose="020B0604030504040204" pitchFamily="34" charset="0"/>
                <a:cs typeface="Trebuchet MS"/>
              </a:rPr>
              <a:t>ANSWERS</a:t>
            </a:r>
            <a:endParaRPr lang="en-US" i="1" dirty="0">
              <a:solidFill>
                <a:srgbClr val="53819F"/>
              </a:solidFill>
              <a:latin typeface="Trebuchet MS"/>
              <a:ea typeface="Verdana" panose="020B0604030504040204" pitchFamily="34" charset="0"/>
              <a:cs typeface="Trebuchet MS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718037" y="2801941"/>
            <a:ext cx="3114298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80%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718038" y="4184942"/>
            <a:ext cx="3107220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60%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724355" y="5387010"/>
            <a:ext cx="3077994" cy="48731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53819F"/>
                </a:solidFill>
                <a:latin typeface="Trebuchet MS"/>
                <a:cs typeface="Trebuchet MS"/>
              </a:rPr>
              <a:t>40%</a:t>
            </a:r>
          </a:p>
        </p:txBody>
      </p:sp>
      <p:sp>
        <p:nvSpPr>
          <p:cNvPr id="112" name="Oval 111"/>
          <p:cNvSpPr/>
          <p:nvPr/>
        </p:nvSpPr>
        <p:spPr>
          <a:xfrm>
            <a:off x="724816" y="2832242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1351373" y="285785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0" name="Rounded Rectangle 119"/>
          <p:cNvSpPr/>
          <p:nvPr/>
        </p:nvSpPr>
        <p:spPr>
          <a:xfrm>
            <a:off x="1351373" y="4240685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21" name="Rounded Rectangle 120"/>
          <p:cNvSpPr/>
          <p:nvPr/>
        </p:nvSpPr>
        <p:spPr>
          <a:xfrm>
            <a:off x="1351373" y="5444648"/>
            <a:ext cx="373541" cy="37354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 cmpd="sng">
            <a:solidFill>
              <a:srgbClr val="53819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400" dirty="0">
              <a:solidFill>
                <a:srgbClr val="53819F"/>
              </a:solidFill>
              <a:latin typeface="Trebuchet MS"/>
              <a:cs typeface="Trebuchet MS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8344646" y="0"/>
            <a:ext cx="7993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Q3.1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25106" y="6668336"/>
            <a:ext cx="9072169" cy="200055"/>
            <a:chOff x="25106" y="6668336"/>
            <a:chExt cx="9072169" cy="200055"/>
          </a:xfrm>
        </p:grpSpPr>
        <p:sp>
          <p:nvSpPr>
            <p:cNvPr id="137" name="Rectangle 136"/>
            <p:cNvSpPr/>
            <p:nvPr/>
          </p:nvSpPr>
          <p:spPr>
            <a:xfrm>
              <a:off x="94565" y="6668336"/>
              <a:ext cx="257693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www.gapminder.org/teach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7455754" y="6668336"/>
              <a:ext cx="1401887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700" kern="12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Version: 5</a:t>
              </a:r>
              <a:endParaRPr lang="en-US" sz="700" kern="12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39" name="Picture 138" descr="C:\Users\Alisa\Google Drive\_Gapminder\ELEMENTS\CC license icon\cc-icon-05.png"/>
            <p:cNvPicPr>
              <a:picLocks noChangeAspect="1" noChangeArrowheads="1"/>
            </p:cNvPicPr>
            <p:nvPr/>
          </p:nvPicPr>
          <p:blipFill>
            <a:blip r:embed="rId3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6429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3" name="Picture 142" descr="C:\Users\Alisa\Google Drive\_Gapminder\ELEMENTS\CC license icon\cc-icon-06.png"/>
            <p:cNvPicPr>
              <a:picLocks noChangeAspect="1" noChangeArrowheads="1"/>
            </p:cNvPicPr>
            <p:nvPr/>
          </p:nvPicPr>
          <p:blipFill>
            <a:blip r:embed="rId4" cstate="print">
              <a:alphaModFix amt="77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3922" y="6705174"/>
              <a:ext cx="143353" cy="1373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8" name="Rectangle 147"/>
            <p:cNvSpPr/>
            <p:nvPr/>
          </p:nvSpPr>
          <p:spPr>
            <a:xfrm>
              <a:off x="3085172" y="6668336"/>
              <a:ext cx="3004633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700" spc="20" dirty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Free teaching material for a fact-based </a:t>
              </a:r>
              <a:r>
                <a:rPr lang="en-US" sz="700" spc="20" dirty="0" smtClean="0">
                  <a:solidFill>
                    <a:schemeClr val="bg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worldview</a:t>
              </a:r>
              <a:endParaRPr lang="en-US" sz="700" spc="2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49" name="Picture 148" descr="gapminder_g_gray_mini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06" y="6708756"/>
              <a:ext cx="134447" cy="138928"/>
            </a:xfrm>
            <a:prstGeom prst="rect">
              <a:avLst/>
            </a:prstGeom>
          </p:spPr>
        </p:pic>
      </p:grpSp>
      <p:sp>
        <p:nvSpPr>
          <p:cNvPr id="108" name="Oval 107"/>
          <p:cNvSpPr/>
          <p:nvPr/>
        </p:nvSpPr>
        <p:spPr>
          <a:xfrm>
            <a:off x="681264" y="2789721"/>
            <a:ext cx="543559" cy="543560"/>
          </a:xfrm>
          <a:prstGeom prst="ellipse">
            <a:avLst/>
          </a:prstGeom>
          <a:solidFill>
            <a:srgbClr val="35A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754576" y="2773364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A</a:t>
            </a:r>
          </a:p>
        </p:txBody>
      </p:sp>
      <p:sp>
        <p:nvSpPr>
          <p:cNvPr id="113" name="Oval 112"/>
          <p:cNvSpPr/>
          <p:nvPr/>
        </p:nvSpPr>
        <p:spPr>
          <a:xfrm>
            <a:off x="724816" y="4219598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14" name="Oval 113"/>
          <p:cNvSpPr/>
          <p:nvPr/>
        </p:nvSpPr>
        <p:spPr>
          <a:xfrm>
            <a:off x="681264" y="4177077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763129" y="4170880"/>
            <a:ext cx="3983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B</a:t>
            </a:r>
          </a:p>
        </p:txBody>
      </p:sp>
      <p:sp>
        <p:nvSpPr>
          <p:cNvPr id="124" name="Oval 123"/>
          <p:cNvSpPr/>
          <p:nvPr/>
        </p:nvSpPr>
        <p:spPr>
          <a:xfrm>
            <a:off x="724816" y="5417224"/>
            <a:ext cx="416553" cy="416554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ctr"/>
            <a:r>
              <a:rPr lang="en-US" sz="2400" b="1" dirty="0">
                <a:latin typeface="Trebuchet MS"/>
                <a:cs typeface="Trebuchet MS"/>
              </a:rPr>
              <a:t>A</a:t>
            </a:r>
          </a:p>
        </p:txBody>
      </p:sp>
      <p:sp>
        <p:nvSpPr>
          <p:cNvPr id="125" name="Oval 124"/>
          <p:cNvSpPr/>
          <p:nvPr/>
        </p:nvSpPr>
        <p:spPr>
          <a:xfrm>
            <a:off x="681264" y="5374703"/>
            <a:ext cx="543559" cy="543560"/>
          </a:xfrm>
          <a:prstGeom prst="ellipse">
            <a:avLst/>
          </a:prstGeom>
          <a:solidFill>
            <a:srgbClr val="B9CD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0" rtlCol="0" anchor="ctr"/>
          <a:lstStyle/>
          <a:p>
            <a:pPr algn="just"/>
            <a:endParaRPr lang="en-US" sz="2400" b="1" dirty="0">
              <a:latin typeface="Trebuchet MS"/>
              <a:cs typeface="Trebuchet MS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744416" y="5358346"/>
            <a:ext cx="415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800" b="1" dirty="0">
                <a:solidFill>
                  <a:schemeClr val="bg1"/>
                </a:solidFill>
                <a:latin typeface="Trebuchet MS"/>
                <a:cs typeface="Trebuchet MS"/>
              </a:rPr>
              <a:t>C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1383361" y="2807165"/>
            <a:ext cx="414132" cy="384780"/>
            <a:chOff x="9648772" y="4032868"/>
            <a:chExt cx="414132" cy="384780"/>
          </a:xfrm>
        </p:grpSpPr>
        <p:sp>
          <p:nvSpPr>
            <p:cNvPr id="44" name="Freeform 43"/>
            <p:cNvSpPr/>
            <p:nvPr/>
          </p:nvSpPr>
          <p:spPr>
            <a:xfrm rot="21359705">
              <a:off x="9665802" y="4049203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595959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21359705">
              <a:off x="9648772" y="4032868"/>
              <a:ext cx="397102" cy="368445"/>
            </a:xfrm>
            <a:custGeom>
              <a:avLst/>
              <a:gdLst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5" fmla="*/ 1094154 w 1094154"/>
                <a:gd name="connsiteY5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4" fmla="*/ 1094154 w 1094154"/>
                <a:gd name="connsiteY4" fmla="*/ 87923 h 1113693"/>
                <a:gd name="connsiteX0" fmla="*/ 0 w 1094154"/>
                <a:gd name="connsiteY0" fmla="*/ 537308 h 1113693"/>
                <a:gd name="connsiteX1" fmla="*/ 195385 w 1094154"/>
                <a:gd name="connsiteY1" fmla="*/ 1113693 h 1113693"/>
                <a:gd name="connsiteX2" fmla="*/ 986693 w 1094154"/>
                <a:gd name="connsiteY2" fmla="*/ 0 h 1113693"/>
                <a:gd name="connsiteX3" fmla="*/ 1094154 w 1094154"/>
                <a:gd name="connsiteY3" fmla="*/ 87923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986693"/>
                <a:gd name="connsiteY0" fmla="*/ 537308 h 1113693"/>
                <a:gd name="connsiteX1" fmla="*/ 195385 w 986693"/>
                <a:gd name="connsiteY1" fmla="*/ 1113693 h 1113693"/>
                <a:gd name="connsiteX2" fmla="*/ 986693 w 986693"/>
                <a:gd name="connsiteY2" fmla="*/ 0 h 1113693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1016001"/>
                <a:gd name="connsiteY0" fmla="*/ 429846 h 1006231"/>
                <a:gd name="connsiteX1" fmla="*/ 195385 w 1016001"/>
                <a:gd name="connsiteY1" fmla="*/ 1006231 h 1006231"/>
                <a:gd name="connsiteX2" fmla="*/ 1016001 w 1016001"/>
                <a:gd name="connsiteY2" fmla="*/ 0 h 1006231"/>
                <a:gd name="connsiteX0" fmla="*/ 0 w 947616"/>
                <a:gd name="connsiteY0" fmla="*/ 302846 h 879231"/>
                <a:gd name="connsiteX1" fmla="*/ 195385 w 947616"/>
                <a:gd name="connsiteY1" fmla="*/ 879231 h 879231"/>
                <a:gd name="connsiteX2" fmla="*/ 947616 w 947616"/>
                <a:gd name="connsiteY2" fmla="*/ 0 h 87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47616" h="879231">
                  <a:moveTo>
                    <a:pt x="0" y="302846"/>
                  </a:moveTo>
                  <a:cubicBezTo>
                    <a:pt x="74898" y="475435"/>
                    <a:pt x="140026" y="589411"/>
                    <a:pt x="195385" y="879231"/>
                  </a:cubicBezTo>
                  <a:cubicBezTo>
                    <a:pt x="379373" y="525911"/>
                    <a:pt x="654539" y="234462"/>
                    <a:pt x="947616" y="0"/>
                  </a:cubicBezTo>
                </a:path>
              </a:pathLst>
            </a:custGeom>
            <a:ln w="76200" cmpd="sng">
              <a:solidFill>
                <a:srgbClr val="2FAC33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/>
                <a:cs typeface="Trebuchet MS"/>
              </a:endParaRPr>
            </a:p>
          </p:txBody>
        </p:sp>
      </p:grpSp>
      <p:cxnSp>
        <p:nvCxnSpPr>
          <p:cNvPr id="37" name="Straight Connector 36"/>
          <p:cNvCxnSpPr/>
          <p:nvPr/>
        </p:nvCxnSpPr>
        <p:spPr>
          <a:xfrm flipV="1">
            <a:off x="4903131" y="2241479"/>
            <a:ext cx="0" cy="4104640"/>
          </a:xfrm>
          <a:prstGeom prst="line">
            <a:avLst/>
          </a:prstGeom>
          <a:ln w="38100" cmpd="sng">
            <a:solidFill>
              <a:schemeClr val="accent6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Picture 37" descr="igmo_mediu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963" y="1541817"/>
            <a:ext cx="886061" cy="6363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8475" y="2399385"/>
            <a:ext cx="774700" cy="1447800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0" y="0"/>
            <a:ext cx="7747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B9CDDB"/>
                </a:solidFill>
                <a:latin typeface="Verdana"/>
                <a:ea typeface="Verdana" panose="020B0604030504040204" pitchFamily="34" charset="0"/>
                <a:cs typeface="Verdana"/>
              </a:rPr>
              <a:t>TEST QUESTION 4: WORLD LITERACY</a:t>
            </a:r>
            <a:endParaRPr lang="en-US" sz="2000" dirty="0">
              <a:solidFill>
                <a:srgbClr val="B9CDDB"/>
              </a:solidFill>
              <a:latin typeface="Verdana"/>
              <a:ea typeface="Verdana" panose="020B060403050404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44390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80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1015</Words>
  <Application>Microsoft Macintosh PowerPoint</Application>
  <PresentationFormat>On-screen Show (4:3)</PresentationFormat>
  <Paragraphs>318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ＭＳ Ｐゴシック</vt:lpstr>
      <vt:lpstr>Arial</vt:lpstr>
      <vt:lpstr>Calibri</vt:lpstr>
      <vt:lpstr>Trebuchet MS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The Gapminder Foundation</Company>
  <LinksUpToDate>false</LinksUpToDate>
  <SharedDoc>false</SharedDoc>
  <HyperlinkBase/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Ola Rosling</dc:creator>
  <cp:keywords/>
  <dc:description/>
  <cp:lastModifiedBy>Ola Rosling</cp:lastModifiedBy>
  <cp:revision>356</cp:revision>
  <dcterms:created xsi:type="dcterms:W3CDTF">2014-12-02T16:39:58Z</dcterms:created>
  <dcterms:modified xsi:type="dcterms:W3CDTF">2017-01-15T15:35:33Z</dcterms:modified>
  <cp:category/>
</cp:coreProperties>
</file>